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 id="2147483753" r:id="rId2"/>
  </p:sldMasterIdLst>
  <p:notesMasterIdLst>
    <p:notesMasterId r:id="rId26"/>
  </p:notesMasterIdLst>
  <p:sldIdLst>
    <p:sldId id="1802" r:id="rId3"/>
    <p:sldId id="1803" r:id="rId4"/>
    <p:sldId id="270" r:id="rId5"/>
    <p:sldId id="1832" r:id="rId6"/>
    <p:sldId id="1801" r:id="rId7"/>
    <p:sldId id="1814" r:id="rId8"/>
    <p:sldId id="312" r:id="rId9"/>
    <p:sldId id="4514" r:id="rId10"/>
    <p:sldId id="4512" r:id="rId11"/>
    <p:sldId id="1812" r:id="rId12"/>
    <p:sldId id="4523" r:id="rId13"/>
    <p:sldId id="4522" r:id="rId14"/>
    <p:sldId id="4515" r:id="rId15"/>
    <p:sldId id="4513" r:id="rId16"/>
    <p:sldId id="1813" r:id="rId17"/>
    <p:sldId id="4517" r:id="rId18"/>
    <p:sldId id="4526" r:id="rId19"/>
    <p:sldId id="4524" r:id="rId20"/>
    <p:sldId id="1804" r:id="rId21"/>
    <p:sldId id="4516" r:id="rId22"/>
    <p:sldId id="4518" r:id="rId23"/>
    <p:sldId id="4520" r:id="rId24"/>
    <p:sldId id="452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071116-5396-8A40-964D-A2307C474208}">
          <p14:sldIdLst>
            <p14:sldId id="1802"/>
            <p14:sldId id="1803"/>
            <p14:sldId id="270"/>
            <p14:sldId id="1832"/>
            <p14:sldId id="1801"/>
            <p14:sldId id="1814"/>
            <p14:sldId id="312"/>
            <p14:sldId id="4514"/>
            <p14:sldId id="4512"/>
            <p14:sldId id="1812"/>
            <p14:sldId id="4523"/>
            <p14:sldId id="4522"/>
            <p14:sldId id="4515"/>
            <p14:sldId id="4513"/>
            <p14:sldId id="1813"/>
            <p14:sldId id="4517"/>
            <p14:sldId id="4526"/>
          </p14:sldIdLst>
        </p14:section>
        <p14:section name="Appendix" id="{E4927479-09F1-42DC-B1D3-253425D449A5}">
          <p14:sldIdLst>
            <p14:sldId id="4524"/>
            <p14:sldId id="1804"/>
            <p14:sldId id="4516"/>
            <p14:sldId id="4518"/>
            <p14:sldId id="4520"/>
            <p14:sldId id="45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CD9"/>
    <a:srgbClr val="5EA3B5"/>
    <a:srgbClr val="A1A878"/>
    <a:srgbClr val="A12F83"/>
    <a:srgbClr val="12846D"/>
    <a:srgbClr val="00ADD9"/>
    <a:srgbClr val="000000"/>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35" autoAdjust="0"/>
    <p:restoredTop sz="94701"/>
  </p:normalViewPr>
  <p:slideViewPr>
    <p:cSldViewPr snapToGrid="0" snapToObjects="1">
      <p:cViewPr varScale="1">
        <p:scale>
          <a:sx n="113" d="100"/>
          <a:sy n="113" d="100"/>
        </p:scale>
        <p:origin x="6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593D8-353C-445B-A480-2EDED2EDF5A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1D7D210-20BD-44F7-B6EC-F5AAA5749C7A}">
      <dgm:prSet phldrT="[Text]"/>
      <dgm:spPr/>
      <dgm:t>
        <a:bodyPr/>
        <a:lstStyle/>
        <a:p>
          <a:r>
            <a:rPr lang="en-US" b="1" dirty="0"/>
            <a:t>Purpose</a:t>
          </a:r>
          <a:r>
            <a:rPr lang="en-US" dirty="0"/>
            <a:t> (why we exist)</a:t>
          </a:r>
        </a:p>
      </dgm:t>
    </dgm:pt>
    <dgm:pt modelId="{96DEE1B6-952E-4745-B99B-1DDDB502FA36}" type="parTrans" cxnId="{E9741FC4-8912-43AC-B9D5-B2A142780CCD}">
      <dgm:prSet/>
      <dgm:spPr/>
      <dgm:t>
        <a:bodyPr/>
        <a:lstStyle/>
        <a:p>
          <a:endParaRPr lang="en-US"/>
        </a:p>
      </dgm:t>
    </dgm:pt>
    <dgm:pt modelId="{D24F71A7-A83B-40D5-9507-5049A70A0195}" type="sibTrans" cxnId="{E9741FC4-8912-43AC-B9D5-B2A142780CCD}">
      <dgm:prSet/>
      <dgm:spPr/>
      <dgm:t>
        <a:bodyPr/>
        <a:lstStyle/>
        <a:p>
          <a:endParaRPr lang="en-US"/>
        </a:p>
      </dgm:t>
    </dgm:pt>
    <dgm:pt modelId="{5E9517EA-EE46-4C13-9AB9-8A63C03F9266}">
      <dgm:prSet phldrT="[Text]"/>
      <dgm:spPr/>
      <dgm:t>
        <a:bodyPr/>
        <a:lstStyle/>
        <a:p>
          <a:r>
            <a:rPr lang="en-US" dirty="0"/>
            <a:t>Data Governance supports</a:t>
          </a:r>
          <a:r>
            <a:rPr lang="en-US" b="1" dirty="0"/>
            <a:t> data-driven insights and access to data</a:t>
          </a:r>
          <a:r>
            <a:rPr lang="en-US" b="0" dirty="0"/>
            <a:t> to enable Sandia’s </a:t>
          </a:r>
          <a:r>
            <a:rPr lang="en-US" b="1" dirty="0"/>
            <a:t>innovation acceleration and modern engineering goals</a:t>
          </a:r>
          <a:r>
            <a:rPr lang="en-US" b="0" dirty="0"/>
            <a:t>. </a:t>
          </a:r>
          <a:br>
            <a:rPr lang="en-US" dirty="0"/>
          </a:br>
          <a:endParaRPr lang="en-US" dirty="0"/>
        </a:p>
      </dgm:t>
    </dgm:pt>
    <dgm:pt modelId="{CBC6ADC4-5870-4423-82A0-859D5C24F252}" type="parTrans" cxnId="{B4AC08E9-2156-4E62-9CD2-43B5DAD38396}">
      <dgm:prSet/>
      <dgm:spPr/>
      <dgm:t>
        <a:bodyPr/>
        <a:lstStyle/>
        <a:p>
          <a:endParaRPr lang="en-US"/>
        </a:p>
      </dgm:t>
    </dgm:pt>
    <dgm:pt modelId="{4CF4DBB7-CEC0-48DE-A2F5-EBF0AF54BAF5}" type="sibTrans" cxnId="{B4AC08E9-2156-4E62-9CD2-43B5DAD38396}">
      <dgm:prSet/>
      <dgm:spPr/>
      <dgm:t>
        <a:bodyPr/>
        <a:lstStyle/>
        <a:p>
          <a:endParaRPr lang="en-US"/>
        </a:p>
      </dgm:t>
    </dgm:pt>
    <dgm:pt modelId="{8C9ED74F-537D-4A63-B539-AEB85CBD5735}">
      <dgm:prSet phldrT="[Text]"/>
      <dgm:spPr/>
      <dgm:t>
        <a:bodyPr/>
        <a:lstStyle/>
        <a:p>
          <a:r>
            <a:rPr lang="en-US" b="1"/>
            <a:t>Vision</a:t>
          </a:r>
          <a:r>
            <a:rPr lang="en-US"/>
            <a:t> (what we aspire to)</a:t>
          </a:r>
        </a:p>
      </dgm:t>
    </dgm:pt>
    <dgm:pt modelId="{3BCB0FB0-F560-4104-ABCC-3BDA9FECB54F}" type="parTrans" cxnId="{69749750-334B-4A0A-B6F8-57FF0C0AAD0E}">
      <dgm:prSet/>
      <dgm:spPr/>
      <dgm:t>
        <a:bodyPr/>
        <a:lstStyle/>
        <a:p>
          <a:endParaRPr lang="en-US"/>
        </a:p>
      </dgm:t>
    </dgm:pt>
    <dgm:pt modelId="{60301F93-319C-4F21-8CD0-0735338205B2}" type="sibTrans" cxnId="{69749750-334B-4A0A-B6F8-57FF0C0AAD0E}">
      <dgm:prSet/>
      <dgm:spPr/>
      <dgm:t>
        <a:bodyPr/>
        <a:lstStyle/>
        <a:p>
          <a:endParaRPr lang="en-US"/>
        </a:p>
      </dgm:t>
    </dgm:pt>
    <dgm:pt modelId="{8AB29909-E35B-4B53-9048-5CABD34B1DD6}">
      <dgm:prSet phldrT="[Text]"/>
      <dgm:spPr/>
      <dgm:t>
        <a:bodyPr/>
        <a:lstStyle/>
        <a:p>
          <a:r>
            <a:rPr lang="en-US" dirty="0"/>
            <a:t>Sandia data is securely accessible, understood, and trusted and is used in a consistent, responsible, and meaningful manner to </a:t>
          </a:r>
          <a:r>
            <a:rPr lang="en-US" b="1" dirty="0"/>
            <a:t>increase interoperability, ensure reliability, and inform decision making in our community</a:t>
          </a:r>
          <a:r>
            <a:rPr lang="en-US" dirty="0"/>
            <a:t>.</a:t>
          </a:r>
          <a:br>
            <a:rPr lang="en-US" dirty="0"/>
          </a:br>
          <a:endParaRPr lang="en-US" dirty="0"/>
        </a:p>
      </dgm:t>
    </dgm:pt>
    <dgm:pt modelId="{669009F2-1EEA-463B-AC4E-A25E8AED63F0}" type="parTrans" cxnId="{A0B42396-3B4E-4681-9BE0-91129ADEE0AB}">
      <dgm:prSet/>
      <dgm:spPr/>
      <dgm:t>
        <a:bodyPr/>
        <a:lstStyle/>
        <a:p>
          <a:endParaRPr lang="en-US"/>
        </a:p>
      </dgm:t>
    </dgm:pt>
    <dgm:pt modelId="{4F4E87DB-71D4-46FB-8B43-F6B22104B908}" type="sibTrans" cxnId="{A0B42396-3B4E-4681-9BE0-91129ADEE0AB}">
      <dgm:prSet/>
      <dgm:spPr/>
      <dgm:t>
        <a:bodyPr/>
        <a:lstStyle/>
        <a:p>
          <a:endParaRPr lang="en-US"/>
        </a:p>
      </dgm:t>
    </dgm:pt>
    <dgm:pt modelId="{8CAC791E-0C00-4D2D-AD6C-90D17F317E92}">
      <dgm:prSet phldrT="[Text]"/>
      <dgm:spPr/>
      <dgm:t>
        <a:bodyPr/>
        <a:lstStyle/>
        <a:p>
          <a:r>
            <a:rPr lang="en-US" b="1"/>
            <a:t>Mission</a:t>
          </a:r>
          <a:r>
            <a:rPr lang="en-US"/>
            <a:t> (what we do)</a:t>
          </a:r>
        </a:p>
      </dgm:t>
    </dgm:pt>
    <dgm:pt modelId="{8612F94D-2D71-490C-8E83-CBD8AA696419}" type="parTrans" cxnId="{377ACA52-54B5-478E-BF4F-2F6AAD47385E}">
      <dgm:prSet/>
      <dgm:spPr/>
      <dgm:t>
        <a:bodyPr/>
        <a:lstStyle/>
        <a:p>
          <a:endParaRPr lang="en-US"/>
        </a:p>
      </dgm:t>
    </dgm:pt>
    <dgm:pt modelId="{8AC02D88-3ADD-483A-B1DA-1F207A3B175A}" type="sibTrans" cxnId="{377ACA52-54B5-478E-BF4F-2F6AAD47385E}">
      <dgm:prSet/>
      <dgm:spPr/>
      <dgm:t>
        <a:bodyPr/>
        <a:lstStyle/>
        <a:p>
          <a:endParaRPr lang="en-US"/>
        </a:p>
      </dgm:t>
    </dgm:pt>
    <dgm:pt modelId="{F08697F9-DF6F-44F8-9B6C-3AE82BBC4A64}">
      <dgm:prSet phldrT="[Text]"/>
      <dgm:spPr/>
      <dgm:t>
        <a:bodyPr/>
        <a:lstStyle/>
        <a:p>
          <a:r>
            <a:rPr lang="en-US" dirty="0"/>
            <a:t>We design and implement policy and standards to enable data management and data sharing in order to support </a:t>
          </a:r>
          <a:r>
            <a:rPr lang="en-US" b="1" dirty="0"/>
            <a:t>regulatory compliance, internal reporting &amp; analytics, operational analytics for our business, data integration, and Artificial Intelligence (AI) and Machine Learning (ML) innovation and operations.</a:t>
          </a:r>
          <a:endParaRPr lang="en-US" dirty="0"/>
        </a:p>
        <a:p>
          <a:endParaRPr lang="en-US" dirty="0"/>
        </a:p>
      </dgm:t>
    </dgm:pt>
    <dgm:pt modelId="{D4CAE32F-38D8-4828-B4FB-086029874D18}" type="parTrans" cxnId="{66FC3B4A-3C46-4B59-A01E-6B75684E3112}">
      <dgm:prSet/>
      <dgm:spPr/>
      <dgm:t>
        <a:bodyPr/>
        <a:lstStyle/>
        <a:p>
          <a:endParaRPr lang="en-US"/>
        </a:p>
      </dgm:t>
    </dgm:pt>
    <dgm:pt modelId="{04EBC041-7D0B-492A-A8A0-D034BFC44052}" type="sibTrans" cxnId="{66FC3B4A-3C46-4B59-A01E-6B75684E3112}">
      <dgm:prSet/>
      <dgm:spPr/>
      <dgm:t>
        <a:bodyPr/>
        <a:lstStyle/>
        <a:p>
          <a:endParaRPr lang="en-US"/>
        </a:p>
      </dgm:t>
    </dgm:pt>
    <dgm:pt modelId="{2DCF7E85-30EA-4652-9551-5D051907DC4D}" type="pres">
      <dgm:prSet presAssocID="{AED593D8-353C-445B-A480-2EDED2EDF5A8}" presName="linear" presStyleCnt="0">
        <dgm:presLayoutVars>
          <dgm:animLvl val="lvl"/>
          <dgm:resizeHandles val="exact"/>
        </dgm:presLayoutVars>
      </dgm:prSet>
      <dgm:spPr/>
    </dgm:pt>
    <dgm:pt modelId="{BB29060E-234B-427B-A668-896E617CA463}" type="pres">
      <dgm:prSet presAssocID="{D1D7D210-20BD-44F7-B6EC-F5AAA5749C7A}" presName="parentText" presStyleLbl="node1" presStyleIdx="0" presStyleCnt="3">
        <dgm:presLayoutVars>
          <dgm:chMax val="0"/>
          <dgm:bulletEnabled val="1"/>
        </dgm:presLayoutVars>
      </dgm:prSet>
      <dgm:spPr/>
    </dgm:pt>
    <dgm:pt modelId="{F4FBD9B4-03CC-4E2B-BFB5-4F4CE7485D27}" type="pres">
      <dgm:prSet presAssocID="{D1D7D210-20BD-44F7-B6EC-F5AAA5749C7A}" presName="childText" presStyleLbl="revTx" presStyleIdx="0" presStyleCnt="3">
        <dgm:presLayoutVars>
          <dgm:bulletEnabled val="1"/>
        </dgm:presLayoutVars>
      </dgm:prSet>
      <dgm:spPr/>
    </dgm:pt>
    <dgm:pt modelId="{D8B91FE8-6B49-4F3F-A9C8-181F7F2D0EB8}" type="pres">
      <dgm:prSet presAssocID="{8C9ED74F-537D-4A63-B539-AEB85CBD5735}" presName="parentText" presStyleLbl="node1" presStyleIdx="1" presStyleCnt="3">
        <dgm:presLayoutVars>
          <dgm:chMax val="0"/>
          <dgm:bulletEnabled val="1"/>
        </dgm:presLayoutVars>
      </dgm:prSet>
      <dgm:spPr/>
    </dgm:pt>
    <dgm:pt modelId="{7B398F0A-FDF4-45ED-980B-60749E37C720}" type="pres">
      <dgm:prSet presAssocID="{8C9ED74F-537D-4A63-B539-AEB85CBD5735}" presName="childText" presStyleLbl="revTx" presStyleIdx="1" presStyleCnt="3">
        <dgm:presLayoutVars>
          <dgm:bulletEnabled val="1"/>
        </dgm:presLayoutVars>
      </dgm:prSet>
      <dgm:spPr/>
    </dgm:pt>
    <dgm:pt modelId="{EE481502-630D-48A9-9249-6903E0354EDA}" type="pres">
      <dgm:prSet presAssocID="{8CAC791E-0C00-4D2D-AD6C-90D17F317E92}" presName="parentText" presStyleLbl="node1" presStyleIdx="2" presStyleCnt="3">
        <dgm:presLayoutVars>
          <dgm:chMax val="0"/>
          <dgm:bulletEnabled val="1"/>
        </dgm:presLayoutVars>
      </dgm:prSet>
      <dgm:spPr/>
    </dgm:pt>
    <dgm:pt modelId="{55787121-6B92-4CA5-B7EE-22C4BFAC8494}" type="pres">
      <dgm:prSet presAssocID="{8CAC791E-0C00-4D2D-AD6C-90D17F317E92}" presName="childText" presStyleLbl="revTx" presStyleIdx="2" presStyleCnt="3">
        <dgm:presLayoutVars>
          <dgm:bulletEnabled val="1"/>
        </dgm:presLayoutVars>
      </dgm:prSet>
      <dgm:spPr/>
    </dgm:pt>
  </dgm:ptLst>
  <dgm:cxnLst>
    <dgm:cxn modelId="{7F3FEE45-5B08-441D-B5C7-0F50D92C46E6}" type="presOf" srcId="{D1D7D210-20BD-44F7-B6EC-F5AAA5749C7A}" destId="{BB29060E-234B-427B-A668-896E617CA463}" srcOrd="0" destOrd="0" presId="urn:microsoft.com/office/officeart/2005/8/layout/vList2"/>
    <dgm:cxn modelId="{66FC3B4A-3C46-4B59-A01E-6B75684E3112}" srcId="{8CAC791E-0C00-4D2D-AD6C-90D17F317E92}" destId="{F08697F9-DF6F-44F8-9B6C-3AE82BBC4A64}" srcOrd="0" destOrd="0" parTransId="{D4CAE32F-38D8-4828-B4FB-086029874D18}" sibTransId="{04EBC041-7D0B-492A-A8A0-D034BFC44052}"/>
    <dgm:cxn modelId="{69749750-334B-4A0A-B6F8-57FF0C0AAD0E}" srcId="{AED593D8-353C-445B-A480-2EDED2EDF5A8}" destId="{8C9ED74F-537D-4A63-B539-AEB85CBD5735}" srcOrd="1" destOrd="0" parTransId="{3BCB0FB0-F560-4104-ABCC-3BDA9FECB54F}" sibTransId="{60301F93-319C-4F21-8CD0-0735338205B2}"/>
    <dgm:cxn modelId="{D7D3B351-425D-4F0A-BB3E-3D0F1E7ED82A}" type="presOf" srcId="{8CAC791E-0C00-4D2D-AD6C-90D17F317E92}" destId="{EE481502-630D-48A9-9249-6903E0354EDA}" srcOrd="0" destOrd="0" presId="urn:microsoft.com/office/officeart/2005/8/layout/vList2"/>
    <dgm:cxn modelId="{377ACA52-54B5-478E-BF4F-2F6AAD47385E}" srcId="{AED593D8-353C-445B-A480-2EDED2EDF5A8}" destId="{8CAC791E-0C00-4D2D-AD6C-90D17F317E92}" srcOrd="2" destOrd="0" parTransId="{8612F94D-2D71-490C-8E83-CBD8AA696419}" sibTransId="{8AC02D88-3ADD-483A-B1DA-1F207A3B175A}"/>
    <dgm:cxn modelId="{1C61C88F-B17D-4A91-BACC-DE0D33568E0D}" type="presOf" srcId="{AED593D8-353C-445B-A480-2EDED2EDF5A8}" destId="{2DCF7E85-30EA-4652-9551-5D051907DC4D}" srcOrd="0" destOrd="0" presId="urn:microsoft.com/office/officeart/2005/8/layout/vList2"/>
    <dgm:cxn modelId="{A0B42396-3B4E-4681-9BE0-91129ADEE0AB}" srcId="{8C9ED74F-537D-4A63-B539-AEB85CBD5735}" destId="{8AB29909-E35B-4B53-9048-5CABD34B1DD6}" srcOrd="0" destOrd="0" parTransId="{669009F2-1EEA-463B-AC4E-A25E8AED63F0}" sibTransId="{4F4E87DB-71D4-46FB-8B43-F6B22104B908}"/>
    <dgm:cxn modelId="{33F144A0-8F9A-4EC4-95CE-182CC55E426A}" type="presOf" srcId="{5E9517EA-EE46-4C13-9AB9-8A63C03F9266}" destId="{F4FBD9B4-03CC-4E2B-BFB5-4F4CE7485D27}" srcOrd="0" destOrd="0" presId="urn:microsoft.com/office/officeart/2005/8/layout/vList2"/>
    <dgm:cxn modelId="{201F58AB-2D05-478A-AC2C-887463CDF819}" type="presOf" srcId="{8AB29909-E35B-4B53-9048-5CABD34B1DD6}" destId="{7B398F0A-FDF4-45ED-980B-60749E37C720}" srcOrd="0" destOrd="0" presId="urn:microsoft.com/office/officeart/2005/8/layout/vList2"/>
    <dgm:cxn modelId="{F5B89DAD-521B-481F-B224-2776A150D766}" type="presOf" srcId="{8C9ED74F-537D-4A63-B539-AEB85CBD5735}" destId="{D8B91FE8-6B49-4F3F-A9C8-181F7F2D0EB8}" srcOrd="0" destOrd="0" presId="urn:microsoft.com/office/officeart/2005/8/layout/vList2"/>
    <dgm:cxn modelId="{E9741FC4-8912-43AC-B9D5-B2A142780CCD}" srcId="{AED593D8-353C-445B-A480-2EDED2EDF5A8}" destId="{D1D7D210-20BD-44F7-B6EC-F5AAA5749C7A}" srcOrd="0" destOrd="0" parTransId="{96DEE1B6-952E-4745-B99B-1DDDB502FA36}" sibTransId="{D24F71A7-A83B-40D5-9507-5049A70A0195}"/>
    <dgm:cxn modelId="{B61744E5-35E4-4422-BD86-1064DADCEF46}" type="presOf" srcId="{F08697F9-DF6F-44F8-9B6C-3AE82BBC4A64}" destId="{55787121-6B92-4CA5-B7EE-22C4BFAC8494}" srcOrd="0" destOrd="0" presId="urn:microsoft.com/office/officeart/2005/8/layout/vList2"/>
    <dgm:cxn modelId="{B4AC08E9-2156-4E62-9CD2-43B5DAD38396}" srcId="{D1D7D210-20BD-44F7-B6EC-F5AAA5749C7A}" destId="{5E9517EA-EE46-4C13-9AB9-8A63C03F9266}" srcOrd="0" destOrd="0" parTransId="{CBC6ADC4-5870-4423-82A0-859D5C24F252}" sibTransId="{4CF4DBB7-CEC0-48DE-A2F5-EBF0AF54BAF5}"/>
    <dgm:cxn modelId="{150AEFC6-EA19-4052-96AA-8A7BB8AE949A}" type="presParOf" srcId="{2DCF7E85-30EA-4652-9551-5D051907DC4D}" destId="{BB29060E-234B-427B-A668-896E617CA463}" srcOrd="0" destOrd="0" presId="urn:microsoft.com/office/officeart/2005/8/layout/vList2"/>
    <dgm:cxn modelId="{A100AF6C-E4BA-491F-84A2-F5A3AC18AD10}" type="presParOf" srcId="{2DCF7E85-30EA-4652-9551-5D051907DC4D}" destId="{F4FBD9B4-03CC-4E2B-BFB5-4F4CE7485D27}" srcOrd="1" destOrd="0" presId="urn:microsoft.com/office/officeart/2005/8/layout/vList2"/>
    <dgm:cxn modelId="{7DAB1334-B4A5-46C4-B560-8E403AC964B3}" type="presParOf" srcId="{2DCF7E85-30EA-4652-9551-5D051907DC4D}" destId="{D8B91FE8-6B49-4F3F-A9C8-181F7F2D0EB8}" srcOrd="2" destOrd="0" presId="urn:microsoft.com/office/officeart/2005/8/layout/vList2"/>
    <dgm:cxn modelId="{43C34B4F-5C57-408A-AFC6-068134264DF0}" type="presParOf" srcId="{2DCF7E85-30EA-4652-9551-5D051907DC4D}" destId="{7B398F0A-FDF4-45ED-980B-60749E37C720}" srcOrd="3" destOrd="0" presId="urn:microsoft.com/office/officeart/2005/8/layout/vList2"/>
    <dgm:cxn modelId="{38CFEE01-3047-4621-A7DF-E412EAD36D36}" type="presParOf" srcId="{2DCF7E85-30EA-4652-9551-5D051907DC4D}" destId="{EE481502-630D-48A9-9249-6903E0354EDA}" srcOrd="4" destOrd="0" presId="urn:microsoft.com/office/officeart/2005/8/layout/vList2"/>
    <dgm:cxn modelId="{3B5E1456-8869-465A-BEF3-4FF10F9FBFD2}" type="presParOf" srcId="{2DCF7E85-30EA-4652-9551-5D051907DC4D}" destId="{55787121-6B92-4CA5-B7EE-22C4BFAC849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12A8A5-A8AE-46B9-A6EC-A269294A30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21AC913-3717-40DC-8A89-6C9804ACF64F}">
      <dgm:prSet phldrT="[Text]"/>
      <dgm:spPr>
        <a:solidFill>
          <a:schemeClr val="tx2">
            <a:lumMod val="75000"/>
          </a:schemeClr>
        </a:solidFill>
      </dgm:spPr>
      <dgm:t>
        <a:bodyPr/>
        <a:lstStyle/>
        <a:p>
          <a:pPr>
            <a:buClrTx/>
            <a:buSzTx/>
            <a:buFontTx/>
            <a:buNone/>
          </a:pPr>
          <a:r>
            <a:rPr kumimoji="0" lang="en-US" b="1" i="0" u="none" strike="noStrike" cap="none" spc="0" normalizeH="0" baseline="0" noProof="0" dirty="0">
              <a:ln>
                <a:noFill/>
              </a:ln>
              <a:solidFill>
                <a:srgbClr val="FFFFFF"/>
              </a:solidFill>
              <a:effectLst/>
              <a:uLnTx/>
              <a:uFillTx/>
              <a:ea typeface="+mn-ea"/>
              <a:cs typeface="+mn-cs"/>
            </a:rPr>
            <a:t>Data Discovery</a:t>
          </a:r>
          <a:endParaRPr lang="en-US" dirty="0"/>
        </a:p>
      </dgm:t>
    </dgm:pt>
    <dgm:pt modelId="{EB02F6D3-6B43-47D0-94CA-310E46B56E47}" type="parTrans" cxnId="{AF486E18-49CB-490A-AEAC-2C280E82F503}">
      <dgm:prSet/>
      <dgm:spPr/>
      <dgm:t>
        <a:bodyPr/>
        <a:lstStyle/>
        <a:p>
          <a:endParaRPr lang="en-US"/>
        </a:p>
      </dgm:t>
    </dgm:pt>
    <dgm:pt modelId="{15EE4281-E72D-4CB5-8D92-DFFAD36FB1E0}" type="sibTrans" cxnId="{AF486E18-49CB-490A-AEAC-2C280E82F503}">
      <dgm:prSet/>
      <dgm:spPr/>
      <dgm:t>
        <a:bodyPr/>
        <a:lstStyle/>
        <a:p>
          <a:endParaRPr lang="en-US"/>
        </a:p>
      </dgm:t>
    </dgm:pt>
    <dgm:pt modelId="{06B4B6FD-F565-4407-B5E4-6DAE44A624B9}">
      <dgm:prSet phldrT="[Text]" custT="1"/>
      <dgm:spPr>
        <a:solidFill>
          <a:schemeClr val="tx2">
            <a:lumMod val="20000"/>
            <a:lumOff val="80000"/>
            <a:alpha val="90000"/>
          </a:schemeClr>
        </a:solidFill>
      </dgm:spPr>
      <dgm:t>
        <a:bodyPr/>
        <a:lstStyle/>
        <a:p>
          <a:pPr algn="l">
            <a:buFont typeface="Arial" panose="020B0604020202020204" pitchFamily="34" charset="0"/>
            <a:buChar char="•"/>
          </a:pPr>
          <a:r>
            <a:rPr lang="en-US" sz="1400" b="0" i="0" u="none" strike="noStrike" kern="1200" dirty="0">
              <a:solidFill>
                <a:srgbClr val="181717"/>
              </a:solidFill>
              <a:effectLst/>
              <a:latin typeface="Open Sans"/>
              <a:ea typeface="+mn-ea"/>
              <a:cs typeface="+mn-cs"/>
            </a:rPr>
            <a:t>Gartner cites this is the #1 challenge for data management.</a:t>
          </a:r>
        </a:p>
      </dgm:t>
    </dgm:pt>
    <dgm:pt modelId="{16194F5F-0A66-4EFC-86EB-845EC687A671}" type="parTrans" cxnId="{D296CFA6-E81A-4DE3-8F2B-E18640DAA095}">
      <dgm:prSet/>
      <dgm:spPr/>
      <dgm:t>
        <a:bodyPr/>
        <a:lstStyle/>
        <a:p>
          <a:endParaRPr lang="en-US"/>
        </a:p>
      </dgm:t>
    </dgm:pt>
    <dgm:pt modelId="{0D69973A-3A17-43C0-A746-5DBB938307DA}" type="sibTrans" cxnId="{D296CFA6-E81A-4DE3-8F2B-E18640DAA095}">
      <dgm:prSet/>
      <dgm:spPr/>
      <dgm:t>
        <a:bodyPr/>
        <a:lstStyle/>
        <a:p>
          <a:endParaRPr lang="en-US"/>
        </a:p>
      </dgm:t>
    </dgm:pt>
    <dgm:pt modelId="{AFBD199C-DE15-46F8-912D-B44B7FC60CEB}">
      <dgm:prSet phldrT="[Text]" custT="1"/>
      <dgm:spPr>
        <a:solidFill>
          <a:schemeClr val="accent3">
            <a:lumMod val="20000"/>
            <a:lumOff val="80000"/>
            <a:alpha val="90000"/>
          </a:schemeClr>
        </a:solidFill>
      </dgm:spPr>
      <dgm:t>
        <a:bodyPr/>
        <a:lstStyle/>
        <a:p>
          <a:pPr>
            <a:buFont typeface="Arial" panose="020B0604020202020204" pitchFamily="34" charset="0"/>
            <a:buChar char="•"/>
          </a:pPr>
          <a:r>
            <a:rPr lang="en-US" sz="1400" b="0" i="0" u="none" strike="noStrike" dirty="0">
              <a:solidFill>
                <a:srgbClr val="181717"/>
              </a:solidFill>
              <a:effectLst/>
              <a:latin typeface="+mn-lt"/>
            </a:rPr>
            <a:t>Provides one centralized security layer to manage and audit data usage.</a:t>
          </a:r>
          <a:endParaRPr lang="en-US" sz="1400" dirty="0"/>
        </a:p>
      </dgm:t>
    </dgm:pt>
    <dgm:pt modelId="{C0608992-731C-469E-B11A-38379A376F5F}" type="parTrans" cxnId="{86DBF6C9-F0DE-4F72-8A3B-6B840ECECC48}">
      <dgm:prSet/>
      <dgm:spPr/>
      <dgm:t>
        <a:bodyPr/>
        <a:lstStyle/>
        <a:p>
          <a:endParaRPr lang="en-US"/>
        </a:p>
      </dgm:t>
    </dgm:pt>
    <dgm:pt modelId="{DE59C38B-5E95-45C5-B941-45DC10AF57E3}" type="sibTrans" cxnId="{86DBF6C9-F0DE-4F72-8A3B-6B840ECECC48}">
      <dgm:prSet/>
      <dgm:spPr/>
      <dgm:t>
        <a:bodyPr/>
        <a:lstStyle/>
        <a:p>
          <a:endParaRPr lang="en-US"/>
        </a:p>
      </dgm:t>
    </dgm:pt>
    <dgm:pt modelId="{EC3A2F5D-2E51-47A0-B9F5-AAC6B324DD1E}">
      <dgm:prSet phldrT="[Text]"/>
      <dgm:spPr>
        <a:solidFill>
          <a:schemeClr val="accent2">
            <a:lumMod val="75000"/>
          </a:schemeClr>
        </a:solidFill>
      </dgm:spPr>
      <dgm:t>
        <a:bodyPr/>
        <a:lstStyle/>
        <a:p>
          <a:pPr>
            <a:buClrTx/>
            <a:buSzTx/>
            <a:buFontTx/>
            <a:buNone/>
          </a:pPr>
          <a:r>
            <a:rPr kumimoji="0" lang="en-US" b="1" i="0" u="none" strike="noStrike" cap="none" spc="0" normalizeH="0" baseline="0" noProof="0" dirty="0">
              <a:ln>
                <a:noFill/>
              </a:ln>
              <a:solidFill>
                <a:srgbClr val="FFFFFF"/>
              </a:solidFill>
              <a:effectLst/>
              <a:uLnTx/>
              <a:uFillTx/>
              <a:ea typeface="+mn-ea"/>
              <a:cs typeface="+mn-cs"/>
            </a:rPr>
            <a:t>Provide Lineage</a:t>
          </a:r>
          <a:endParaRPr lang="en-US" dirty="0"/>
        </a:p>
      </dgm:t>
    </dgm:pt>
    <dgm:pt modelId="{3A7F9B8D-5272-46C0-B6D5-E0EA5434418B}" type="parTrans" cxnId="{AA97AF74-D6F5-4780-A2F6-EE35D6AF8E29}">
      <dgm:prSet/>
      <dgm:spPr/>
      <dgm:t>
        <a:bodyPr/>
        <a:lstStyle/>
        <a:p>
          <a:endParaRPr lang="en-US"/>
        </a:p>
      </dgm:t>
    </dgm:pt>
    <dgm:pt modelId="{8CF1F146-273B-4997-ABFB-46F6B94E15B3}" type="sibTrans" cxnId="{AA97AF74-D6F5-4780-A2F6-EE35D6AF8E29}">
      <dgm:prSet/>
      <dgm:spPr/>
      <dgm:t>
        <a:bodyPr/>
        <a:lstStyle/>
        <a:p>
          <a:endParaRPr lang="en-US"/>
        </a:p>
      </dgm:t>
    </dgm:pt>
    <dgm:pt modelId="{1C30C2BA-A5A7-4269-8836-938F62ACAA58}">
      <dgm:prSet phldrT="[Text]" custT="1"/>
      <dgm:spPr>
        <a:solidFill>
          <a:schemeClr val="accent2">
            <a:lumMod val="20000"/>
            <a:lumOff val="80000"/>
            <a:alpha val="90000"/>
          </a:schemeClr>
        </a:solidFill>
      </dgm:spPr>
      <dgm:t>
        <a:bodyPr/>
        <a:lstStyle/>
        <a:p>
          <a:pPr>
            <a:buFont typeface="Arial" panose="020B0604020202020204" pitchFamily="34" charset="0"/>
            <a:buChar char="•"/>
          </a:pPr>
          <a:r>
            <a:rPr lang="en-US" sz="1400" b="0" i="0" u="none" strike="noStrike" dirty="0">
              <a:solidFill>
                <a:srgbClr val="181717"/>
              </a:solidFill>
              <a:effectLst/>
              <a:latin typeface="+mn-lt"/>
            </a:rPr>
            <a:t>Analysts are often asked to describe where data came from, data freshness, etc.</a:t>
          </a:r>
          <a:endParaRPr lang="en-US" sz="1400" dirty="0"/>
        </a:p>
      </dgm:t>
    </dgm:pt>
    <dgm:pt modelId="{887B2163-1B80-4AB2-8794-B336985A92AC}" type="parTrans" cxnId="{D6476C77-DE34-447D-B049-1F9E7854BA76}">
      <dgm:prSet/>
      <dgm:spPr/>
      <dgm:t>
        <a:bodyPr/>
        <a:lstStyle/>
        <a:p>
          <a:endParaRPr lang="en-US"/>
        </a:p>
      </dgm:t>
    </dgm:pt>
    <dgm:pt modelId="{A0DCF12A-549B-4301-AC7E-E164BAA010AE}" type="sibTrans" cxnId="{D6476C77-DE34-447D-B049-1F9E7854BA76}">
      <dgm:prSet/>
      <dgm:spPr/>
      <dgm:t>
        <a:bodyPr/>
        <a:lstStyle/>
        <a:p>
          <a:endParaRPr lang="en-US"/>
        </a:p>
      </dgm:t>
    </dgm:pt>
    <dgm:pt modelId="{8EACA378-C059-4960-A692-8217DEC9C6EF}">
      <dgm:prSet custT="1"/>
      <dgm:spPr>
        <a:solidFill>
          <a:schemeClr val="tx2">
            <a:lumMod val="20000"/>
            <a:lumOff val="80000"/>
            <a:alpha val="90000"/>
          </a:schemeClr>
        </a:solidFill>
      </dgm:spPr>
      <dgm:t>
        <a:bodyPr/>
        <a:lstStyle/>
        <a:p>
          <a:pPr algn="l">
            <a:buFont typeface="Arial" panose="020B0604020202020204" pitchFamily="34" charset="0"/>
            <a:buChar char="•"/>
          </a:pPr>
          <a:r>
            <a:rPr lang="en-US" sz="1400" b="0" i="0" u="none" strike="noStrike" kern="1200" dirty="0">
              <a:solidFill>
                <a:srgbClr val="181717"/>
              </a:solidFill>
              <a:effectLst/>
              <a:latin typeface="Open Sans"/>
              <a:ea typeface="+mn-ea"/>
              <a:cs typeface="+mn-cs"/>
            </a:rPr>
            <a:t>Forrester reports an average 364% ROI for implementing data catalogs primarily from saving analysts, data scientists and others as much as 80% of their time previously spent searching for data, how to request access,  or who is domain expert.</a:t>
          </a:r>
        </a:p>
      </dgm:t>
    </dgm:pt>
    <dgm:pt modelId="{74F15BA3-0F87-4995-B5C2-F9BAA4185A3C}" type="parTrans" cxnId="{C4FD29EA-714E-4D15-B672-E0E99139A94B}">
      <dgm:prSet/>
      <dgm:spPr/>
      <dgm:t>
        <a:bodyPr/>
        <a:lstStyle/>
        <a:p>
          <a:endParaRPr lang="en-US"/>
        </a:p>
      </dgm:t>
    </dgm:pt>
    <dgm:pt modelId="{79CB92AA-3C7F-452E-AE7A-4A123042699E}" type="sibTrans" cxnId="{C4FD29EA-714E-4D15-B672-E0E99139A94B}">
      <dgm:prSet/>
      <dgm:spPr/>
      <dgm:t>
        <a:bodyPr/>
        <a:lstStyle/>
        <a:p>
          <a:endParaRPr lang="en-US"/>
        </a:p>
      </dgm:t>
    </dgm:pt>
    <dgm:pt modelId="{F87BBE56-AD51-44B4-9C62-B15A8DA5E03E}">
      <dgm:prSet custT="1"/>
      <dgm:spPr>
        <a:solidFill>
          <a:schemeClr val="accent3">
            <a:lumMod val="20000"/>
            <a:lumOff val="80000"/>
            <a:alpha val="90000"/>
          </a:schemeClr>
        </a:solidFill>
      </dgm:spPr>
      <dgm:t>
        <a:bodyPr/>
        <a:lstStyle/>
        <a:p>
          <a:pPr>
            <a:buFont typeface="Arial" panose="020B0604020202020204" pitchFamily="34" charset="0"/>
            <a:buChar char="•"/>
          </a:pPr>
          <a:r>
            <a:rPr lang="en-US" sz="1400" b="0" i="0" u="none" strike="noStrike" dirty="0">
              <a:solidFill>
                <a:srgbClr val="181717"/>
              </a:solidFill>
              <a:effectLst/>
              <a:latin typeface="+mn-lt"/>
            </a:rPr>
            <a:t>Provides workflows, ticket integration, and policies through which to govern data.</a:t>
          </a:r>
        </a:p>
      </dgm:t>
    </dgm:pt>
    <dgm:pt modelId="{84A6E00A-0119-496E-8001-58B7A4B0DE50}" type="parTrans" cxnId="{45ECA2E8-65F6-4626-9C62-91C3EADF4215}">
      <dgm:prSet/>
      <dgm:spPr/>
      <dgm:t>
        <a:bodyPr/>
        <a:lstStyle/>
        <a:p>
          <a:endParaRPr lang="en-US"/>
        </a:p>
      </dgm:t>
    </dgm:pt>
    <dgm:pt modelId="{97CF4383-F97C-4694-AA19-B67008BCC46A}" type="sibTrans" cxnId="{45ECA2E8-65F6-4626-9C62-91C3EADF4215}">
      <dgm:prSet/>
      <dgm:spPr/>
      <dgm:t>
        <a:bodyPr/>
        <a:lstStyle/>
        <a:p>
          <a:endParaRPr lang="en-US"/>
        </a:p>
      </dgm:t>
    </dgm:pt>
    <dgm:pt modelId="{8389488E-CBE4-4E01-8D63-A63C807B88FA}">
      <dgm:prSet custT="1"/>
      <dgm:spPr>
        <a:solidFill>
          <a:schemeClr val="accent3">
            <a:lumMod val="20000"/>
            <a:lumOff val="80000"/>
            <a:alpha val="90000"/>
          </a:schemeClr>
        </a:solidFill>
      </dgm:spPr>
      <dgm:t>
        <a:bodyPr/>
        <a:lstStyle/>
        <a:p>
          <a:pPr>
            <a:buFont typeface="Arial" panose="020B0604020202020204" pitchFamily="34" charset="0"/>
            <a:buChar char="•"/>
          </a:pPr>
          <a:r>
            <a:rPr lang="en-US" sz="1400" b="0" i="0" u="none" strike="noStrike" dirty="0">
              <a:solidFill>
                <a:srgbClr val="181717"/>
              </a:solidFill>
              <a:effectLst/>
              <a:latin typeface="+mn-lt"/>
            </a:rPr>
            <a:t>Enables zero-trust through data categorization such as sensitivity labels.</a:t>
          </a:r>
          <a:endParaRPr lang="en-US" sz="1400" b="0" i="0" u="none" strike="noStrike" dirty="0">
            <a:effectLst/>
            <a:latin typeface="+mn-lt"/>
          </a:endParaRPr>
        </a:p>
      </dgm:t>
    </dgm:pt>
    <dgm:pt modelId="{73905942-9834-4EB7-8745-575D70916FD1}" type="parTrans" cxnId="{279465EA-0813-4C7E-90C7-14755E584A6C}">
      <dgm:prSet/>
      <dgm:spPr/>
      <dgm:t>
        <a:bodyPr/>
        <a:lstStyle/>
        <a:p>
          <a:endParaRPr lang="en-US"/>
        </a:p>
      </dgm:t>
    </dgm:pt>
    <dgm:pt modelId="{3080C994-99FE-41BC-B35C-A1713B34AB1E}" type="sibTrans" cxnId="{279465EA-0813-4C7E-90C7-14755E584A6C}">
      <dgm:prSet/>
      <dgm:spPr/>
      <dgm:t>
        <a:bodyPr/>
        <a:lstStyle/>
        <a:p>
          <a:endParaRPr lang="en-US"/>
        </a:p>
      </dgm:t>
    </dgm:pt>
    <dgm:pt modelId="{5C8CB372-3A20-418B-8578-EC522F80FA32}">
      <dgm:prSet phldrT="[Text]"/>
      <dgm:spPr>
        <a:solidFill>
          <a:schemeClr val="accent3">
            <a:lumMod val="75000"/>
          </a:schemeClr>
        </a:solidFill>
      </dgm:spPr>
      <dgm:t>
        <a:bodyPr/>
        <a:lstStyle/>
        <a:p>
          <a:pPr>
            <a:buClrTx/>
            <a:buSzTx/>
            <a:buFontTx/>
            <a:buNone/>
          </a:pPr>
          <a:r>
            <a:rPr kumimoji="0" lang="en-US" b="1" i="0" u="none" strike="noStrike" cap="none" spc="0" normalizeH="0" baseline="0" noProof="0" dirty="0">
              <a:ln>
                <a:noFill/>
              </a:ln>
              <a:solidFill>
                <a:srgbClr val="FFFFFF"/>
              </a:solidFill>
              <a:effectLst/>
              <a:uLnTx/>
              <a:uFillTx/>
              <a:ea typeface="+mn-ea"/>
              <a:cs typeface="+mn-cs"/>
            </a:rPr>
            <a:t>Support Data Governance &amp; Security</a:t>
          </a:r>
          <a:endParaRPr lang="en-US" dirty="0"/>
        </a:p>
      </dgm:t>
    </dgm:pt>
    <dgm:pt modelId="{3297D021-3B1E-40CE-9F60-0D63DECDB622}" type="sibTrans" cxnId="{4401B9FE-6507-45BB-BE8E-7F938C688331}">
      <dgm:prSet/>
      <dgm:spPr/>
      <dgm:t>
        <a:bodyPr/>
        <a:lstStyle/>
        <a:p>
          <a:endParaRPr lang="en-US"/>
        </a:p>
      </dgm:t>
    </dgm:pt>
    <dgm:pt modelId="{8D531956-3767-48EA-862F-5AE01103A134}" type="parTrans" cxnId="{4401B9FE-6507-45BB-BE8E-7F938C688331}">
      <dgm:prSet/>
      <dgm:spPr/>
      <dgm:t>
        <a:bodyPr/>
        <a:lstStyle/>
        <a:p>
          <a:endParaRPr lang="en-US"/>
        </a:p>
      </dgm:t>
    </dgm:pt>
    <dgm:pt modelId="{0929CAF6-5541-4C0E-8A2C-B1135E20CCB7}">
      <dgm:prSet phldrT="[Text]"/>
      <dgm:spPr>
        <a:solidFill>
          <a:srgbClr val="00ACD9"/>
        </a:solidFill>
      </dgm:spPr>
      <dgm:t>
        <a:bodyPr/>
        <a:lstStyle/>
        <a:p>
          <a:r>
            <a:rPr kumimoji="0" lang="en-US" b="1" i="0" u="none" strike="noStrike" cap="none" spc="0" normalizeH="0" baseline="0" noProof="0" dirty="0">
              <a:ln>
                <a:noFill/>
              </a:ln>
              <a:solidFill>
                <a:srgbClr val="FFFFFF"/>
              </a:solidFill>
              <a:effectLst/>
              <a:uLnTx/>
              <a:uFillTx/>
              <a:ea typeface="+mn-ea"/>
              <a:cs typeface="+mn-cs"/>
            </a:rPr>
            <a:t>Trusting Data</a:t>
          </a:r>
          <a:endParaRPr lang="en-US" dirty="0"/>
        </a:p>
      </dgm:t>
    </dgm:pt>
    <dgm:pt modelId="{CC21D1DE-016A-43BD-9E24-3CCADA3E9C01}" type="parTrans" cxnId="{FA947BAD-2145-4D52-9063-75B796CC34BA}">
      <dgm:prSet/>
      <dgm:spPr/>
      <dgm:t>
        <a:bodyPr/>
        <a:lstStyle/>
        <a:p>
          <a:endParaRPr lang="en-US"/>
        </a:p>
      </dgm:t>
    </dgm:pt>
    <dgm:pt modelId="{EB8C26AE-5413-45B4-9E3C-863BAE3888F3}" type="sibTrans" cxnId="{FA947BAD-2145-4D52-9063-75B796CC34BA}">
      <dgm:prSet/>
      <dgm:spPr/>
      <dgm:t>
        <a:bodyPr/>
        <a:lstStyle/>
        <a:p>
          <a:endParaRPr lang="en-US"/>
        </a:p>
      </dgm:t>
    </dgm:pt>
    <dgm:pt modelId="{71EB4C0E-F8C1-46EB-9376-23148FEA5042}">
      <dgm:prSet custT="1"/>
      <dgm:spPr>
        <a:solidFill>
          <a:schemeClr val="accent1">
            <a:lumMod val="20000"/>
            <a:lumOff val="80000"/>
            <a:alpha val="90000"/>
          </a:schemeClr>
        </a:solidFill>
      </dgm:spPr>
      <dgm:t>
        <a:bodyPr/>
        <a:lstStyle/>
        <a:p>
          <a:pPr>
            <a:buFont typeface="Arial" panose="020B0604020202020204" pitchFamily="34" charset="0"/>
            <a:buChar char="•"/>
          </a:pPr>
          <a:r>
            <a:rPr lang="en-US" sz="1400" b="0" i="0" u="none" strike="noStrike" dirty="0">
              <a:solidFill>
                <a:srgbClr val="181717"/>
              </a:solidFill>
              <a:effectLst/>
              <a:latin typeface="+mn-lt"/>
            </a:rPr>
            <a:t>Data Catalogs allow for interactions from data users to indicate their usefulness.</a:t>
          </a:r>
          <a:endParaRPr lang="en-US" sz="1400" b="0" i="0" u="none" strike="noStrike" dirty="0">
            <a:effectLst/>
            <a:latin typeface="+mn-lt"/>
          </a:endParaRPr>
        </a:p>
      </dgm:t>
    </dgm:pt>
    <dgm:pt modelId="{B9836078-0084-4E81-AC05-4836157429BF}" type="parTrans" cxnId="{0AA78B41-1382-48A2-9AC4-8DFC5DDA7102}">
      <dgm:prSet/>
      <dgm:spPr/>
      <dgm:t>
        <a:bodyPr/>
        <a:lstStyle/>
        <a:p>
          <a:endParaRPr lang="en-US"/>
        </a:p>
      </dgm:t>
    </dgm:pt>
    <dgm:pt modelId="{2E0E52BA-6352-4DC0-93B0-B250A1A24244}" type="sibTrans" cxnId="{0AA78B41-1382-48A2-9AC4-8DFC5DDA7102}">
      <dgm:prSet/>
      <dgm:spPr/>
      <dgm:t>
        <a:bodyPr/>
        <a:lstStyle/>
        <a:p>
          <a:endParaRPr lang="en-US"/>
        </a:p>
      </dgm:t>
    </dgm:pt>
    <dgm:pt modelId="{F7C0A68C-CEA4-4B81-9F85-ECA434D72AA8}">
      <dgm:prSet custT="1"/>
      <dgm:spPr>
        <a:solidFill>
          <a:schemeClr val="accent1">
            <a:lumMod val="20000"/>
            <a:lumOff val="80000"/>
            <a:alpha val="90000"/>
          </a:schemeClr>
        </a:solidFill>
      </dgm:spPr>
      <dgm:t>
        <a:bodyPr/>
        <a:lstStyle/>
        <a:p>
          <a:pPr>
            <a:buFont typeface="Arial" panose="020B0604020202020204" pitchFamily="34" charset="0"/>
            <a:buChar char="•"/>
          </a:pPr>
          <a:r>
            <a:rPr lang="en-US" sz="1400" b="0" i="0" u="none" strike="noStrike" dirty="0">
              <a:solidFill>
                <a:srgbClr val="181717"/>
              </a:solidFill>
              <a:effectLst/>
              <a:latin typeface="+mn-lt"/>
            </a:rPr>
            <a:t>Authoritative Data Stewards can certify highly trustworthy data sources.</a:t>
          </a:r>
          <a:endParaRPr lang="en-US" sz="1400" b="0" i="0" u="none" strike="noStrike" dirty="0">
            <a:effectLst/>
            <a:latin typeface="+mn-lt"/>
          </a:endParaRPr>
        </a:p>
      </dgm:t>
    </dgm:pt>
    <dgm:pt modelId="{6EBBD94F-DF8F-418B-976E-DB287396F47B}" type="parTrans" cxnId="{0FB36514-7C84-4922-A6A4-949F389E48D8}">
      <dgm:prSet/>
      <dgm:spPr/>
      <dgm:t>
        <a:bodyPr/>
        <a:lstStyle/>
        <a:p>
          <a:endParaRPr lang="en-US"/>
        </a:p>
      </dgm:t>
    </dgm:pt>
    <dgm:pt modelId="{CAC78492-1702-4956-816A-98CE305CBD41}" type="sibTrans" cxnId="{0FB36514-7C84-4922-A6A4-949F389E48D8}">
      <dgm:prSet/>
      <dgm:spPr/>
      <dgm:t>
        <a:bodyPr/>
        <a:lstStyle/>
        <a:p>
          <a:endParaRPr lang="en-US"/>
        </a:p>
      </dgm:t>
    </dgm:pt>
    <dgm:pt modelId="{27D183DE-2E1A-46DD-8F13-0E0F129E9D39}">
      <dgm:prSet custT="1"/>
      <dgm:spPr>
        <a:solidFill>
          <a:schemeClr val="accent2">
            <a:lumMod val="20000"/>
            <a:lumOff val="80000"/>
            <a:alpha val="90000"/>
          </a:schemeClr>
        </a:solidFill>
      </dgm:spPr>
      <dgm:t>
        <a:bodyPr/>
        <a:lstStyle/>
        <a:p>
          <a:pPr>
            <a:buFont typeface="Arial" panose="020B0604020202020204" pitchFamily="34" charset="0"/>
            <a:buChar char="•"/>
          </a:pPr>
          <a:r>
            <a:rPr lang="en-US" sz="1400" b="0" i="0" u="none" strike="noStrike" dirty="0">
              <a:solidFill>
                <a:srgbClr val="181717"/>
              </a:solidFill>
              <a:effectLst/>
              <a:latin typeface="+mn-lt"/>
            </a:rPr>
            <a:t>Lineage within a data catalog greatly facilitates this in a semi-automated fashion.</a:t>
          </a:r>
          <a:endParaRPr lang="en-US" sz="1400" dirty="0"/>
        </a:p>
      </dgm:t>
    </dgm:pt>
    <dgm:pt modelId="{EBF95782-32CA-428A-AE9A-F61654E31C03}" type="parTrans" cxnId="{43178693-5D4B-411F-B7CE-AD11EEFF26FD}">
      <dgm:prSet/>
      <dgm:spPr/>
      <dgm:t>
        <a:bodyPr/>
        <a:lstStyle/>
        <a:p>
          <a:endParaRPr lang="en-US"/>
        </a:p>
      </dgm:t>
    </dgm:pt>
    <dgm:pt modelId="{1835978D-3DF5-4589-8677-2DBC6794B212}" type="sibTrans" cxnId="{43178693-5D4B-411F-B7CE-AD11EEFF26FD}">
      <dgm:prSet/>
      <dgm:spPr/>
      <dgm:t>
        <a:bodyPr/>
        <a:lstStyle/>
        <a:p>
          <a:endParaRPr lang="en-US"/>
        </a:p>
      </dgm:t>
    </dgm:pt>
    <dgm:pt modelId="{A47F78A1-E796-4644-B024-E70275402892}" type="pres">
      <dgm:prSet presAssocID="{5312A8A5-A8AE-46B9-A6EC-A269294A3086}" presName="Name0" presStyleCnt="0">
        <dgm:presLayoutVars>
          <dgm:dir/>
          <dgm:animLvl val="lvl"/>
          <dgm:resizeHandles val="exact"/>
        </dgm:presLayoutVars>
      </dgm:prSet>
      <dgm:spPr/>
    </dgm:pt>
    <dgm:pt modelId="{987482BC-29F1-4524-82A4-4562C868DDD5}" type="pres">
      <dgm:prSet presAssocID="{721AC913-3717-40DC-8A89-6C9804ACF64F}" presName="linNode" presStyleCnt="0"/>
      <dgm:spPr/>
    </dgm:pt>
    <dgm:pt modelId="{DE8ADDBD-28C9-4B63-879A-4514F1469561}" type="pres">
      <dgm:prSet presAssocID="{721AC913-3717-40DC-8A89-6C9804ACF64F}" presName="parentText" presStyleLbl="node1" presStyleIdx="0" presStyleCnt="4">
        <dgm:presLayoutVars>
          <dgm:chMax val="1"/>
          <dgm:bulletEnabled val="1"/>
        </dgm:presLayoutVars>
      </dgm:prSet>
      <dgm:spPr/>
    </dgm:pt>
    <dgm:pt modelId="{ABBA4FA5-1466-4BC1-9E58-EF80857CC5F8}" type="pres">
      <dgm:prSet presAssocID="{721AC913-3717-40DC-8A89-6C9804ACF64F}" presName="descendantText" presStyleLbl="alignAccFollowNode1" presStyleIdx="0" presStyleCnt="4" custScaleY="116762">
        <dgm:presLayoutVars>
          <dgm:bulletEnabled val="1"/>
        </dgm:presLayoutVars>
      </dgm:prSet>
      <dgm:spPr/>
    </dgm:pt>
    <dgm:pt modelId="{EAE22317-B394-4258-939F-035764522F48}" type="pres">
      <dgm:prSet presAssocID="{15EE4281-E72D-4CB5-8D92-DFFAD36FB1E0}" presName="sp" presStyleCnt="0"/>
      <dgm:spPr/>
    </dgm:pt>
    <dgm:pt modelId="{D76E167C-7460-48CF-9711-D85E25CC8DC1}" type="pres">
      <dgm:prSet presAssocID="{5C8CB372-3A20-418B-8578-EC522F80FA32}" presName="linNode" presStyleCnt="0"/>
      <dgm:spPr/>
    </dgm:pt>
    <dgm:pt modelId="{D3C22453-E627-49E3-AE75-19F7F20B2749}" type="pres">
      <dgm:prSet presAssocID="{5C8CB372-3A20-418B-8578-EC522F80FA32}" presName="parentText" presStyleLbl="node1" presStyleIdx="1" presStyleCnt="4">
        <dgm:presLayoutVars>
          <dgm:chMax val="1"/>
          <dgm:bulletEnabled val="1"/>
        </dgm:presLayoutVars>
      </dgm:prSet>
      <dgm:spPr/>
    </dgm:pt>
    <dgm:pt modelId="{631CBC8C-26F2-4E90-B9BE-87217AB5797E}" type="pres">
      <dgm:prSet presAssocID="{5C8CB372-3A20-418B-8578-EC522F80FA32}" presName="descendantText" presStyleLbl="alignAccFollowNode1" presStyleIdx="1" presStyleCnt="4" custScaleY="127597">
        <dgm:presLayoutVars>
          <dgm:bulletEnabled val="1"/>
        </dgm:presLayoutVars>
      </dgm:prSet>
      <dgm:spPr/>
    </dgm:pt>
    <dgm:pt modelId="{FA1650FB-C1F0-48FD-BE50-EAC855963F2B}" type="pres">
      <dgm:prSet presAssocID="{3297D021-3B1E-40CE-9F60-0D63DECDB622}" presName="sp" presStyleCnt="0"/>
      <dgm:spPr/>
    </dgm:pt>
    <dgm:pt modelId="{1AD1E5E2-A3C3-4F2A-B7C6-5D3C128912E0}" type="pres">
      <dgm:prSet presAssocID="{EC3A2F5D-2E51-47A0-B9F5-AAC6B324DD1E}" presName="linNode" presStyleCnt="0"/>
      <dgm:spPr/>
    </dgm:pt>
    <dgm:pt modelId="{1B609A9F-A47A-4F73-AA00-FC087AFD02E7}" type="pres">
      <dgm:prSet presAssocID="{EC3A2F5D-2E51-47A0-B9F5-AAC6B324DD1E}" presName="parentText" presStyleLbl="node1" presStyleIdx="2" presStyleCnt="4">
        <dgm:presLayoutVars>
          <dgm:chMax val="1"/>
          <dgm:bulletEnabled val="1"/>
        </dgm:presLayoutVars>
      </dgm:prSet>
      <dgm:spPr/>
    </dgm:pt>
    <dgm:pt modelId="{175D2D25-108B-4E1D-B8B7-836DAE10820D}" type="pres">
      <dgm:prSet presAssocID="{EC3A2F5D-2E51-47A0-B9F5-AAC6B324DD1E}" presName="descendantText" presStyleLbl="alignAccFollowNode1" presStyleIdx="2" presStyleCnt="4" custScaleY="117210" custLinFactNeighborX="-2255" custLinFactNeighborY="156">
        <dgm:presLayoutVars>
          <dgm:bulletEnabled val="1"/>
        </dgm:presLayoutVars>
      </dgm:prSet>
      <dgm:spPr/>
    </dgm:pt>
    <dgm:pt modelId="{4F0F5906-1F86-4FB1-A1C7-BA55A1C663A6}" type="pres">
      <dgm:prSet presAssocID="{8CF1F146-273B-4997-ABFB-46F6B94E15B3}" presName="sp" presStyleCnt="0"/>
      <dgm:spPr/>
    </dgm:pt>
    <dgm:pt modelId="{0482F2FD-9233-4D5C-AD50-C36339E087B8}" type="pres">
      <dgm:prSet presAssocID="{0929CAF6-5541-4C0E-8A2C-B1135E20CCB7}" presName="linNode" presStyleCnt="0"/>
      <dgm:spPr/>
    </dgm:pt>
    <dgm:pt modelId="{26ACE668-AE15-406E-B08A-91C6F1E82C0F}" type="pres">
      <dgm:prSet presAssocID="{0929CAF6-5541-4C0E-8A2C-B1135E20CCB7}" presName="parentText" presStyleLbl="node1" presStyleIdx="3" presStyleCnt="4" custLinFactNeighborX="-2255" custLinFactNeighborY="156">
        <dgm:presLayoutVars>
          <dgm:chMax val="1"/>
          <dgm:bulletEnabled val="1"/>
        </dgm:presLayoutVars>
      </dgm:prSet>
      <dgm:spPr/>
    </dgm:pt>
    <dgm:pt modelId="{5870FE8A-184E-41F4-9369-DCCB8AA284E1}" type="pres">
      <dgm:prSet presAssocID="{0929CAF6-5541-4C0E-8A2C-B1135E20CCB7}" presName="descendantText" presStyleLbl="alignAccFollowNode1" presStyleIdx="3" presStyleCnt="4" custScaleY="123632" custLinFactNeighborX="-2255" custLinFactNeighborY="156">
        <dgm:presLayoutVars>
          <dgm:bulletEnabled val="1"/>
        </dgm:presLayoutVars>
      </dgm:prSet>
      <dgm:spPr/>
    </dgm:pt>
  </dgm:ptLst>
  <dgm:cxnLst>
    <dgm:cxn modelId="{E5BB3D11-FDC2-4C3C-8C98-8D8D564813B5}" type="presOf" srcId="{AFBD199C-DE15-46F8-912D-B44B7FC60CEB}" destId="{631CBC8C-26F2-4E90-B9BE-87217AB5797E}" srcOrd="0" destOrd="0" presId="urn:microsoft.com/office/officeart/2005/8/layout/vList5"/>
    <dgm:cxn modelId="{3EB42014-B2C0-4461-8577-6021665899D0}" type="presOf" srcId="{721AC913-3717-40DC-8A89-6C9804ACF64F}" destId="{DE8ADDBD-28C9-4B63-879A-4514F1469561}" srcOrd="0" destOrd="0" presId="urn:microsoft.com/office/officeart/2005/8/layout/vList5"/>
    <dgm:cxn modelId="{0FB36514-7C84-4922-A6A4-949F389E48D8}" srcId="{0929CAF6-5541-4C0E-8A2C-B1135E20CCB7}" destId="{F7C0A68C-CEA4-4B81-9F85-ECA434D72AA8}" srcOrd="1" destOrd="0" parTransId="{6EBBD94F-DF8F-418B-976E-DB287396F47B}" sibTransId="{CAC78492-1702-4956-816A-98CE305CBD41}"/>
    <dgm:cxn modelId="{AF486E18-49CB-490A-AEAC-2C280E82F503}" srcId="{5312A8A5-A8AE-46B9-A6EC-A269294A3086}" destId="{721AC913-3717-40DC-8A89-6C9804ACF64F}" srcOrd="0" destOrd="0" parTransId="{EB02F6D3-6B43-47D0-94CA-310E46B56E47}" sibTransId="{15EE4281-E72D-4CB5-8D92-DFFAD36FB1E0}"/>
    <dgm:cxn modelId="{45826C20-8A0D-491E-9876-BA2A049542BF}" type="presOf" srcId="{0929CAF6-5541-4C0E-8A2C-B1135E20CCB7}" destId="{26ACE668-AE15-406E-B08A-91C6F1E82C0F}" srcOrd="0" destOrd="0" presId="urn:microsoft.com/office/officeart/2005/8/layout/vList5"/>
    <dgm:cxn modelId="{3CC02733-E83F-4358-B177-A999DDC7C2A0}" type="presOf" srcId="{1C30C2BA-A5A7-4269-8836-938F62ACAA58}" destId="{175D2D25-108B-4E1D-B8B7-836DAE10820D}" srcOrd="0" destOrd="0" presId="urn:microsoft.com/office/officeart/2005/8/layout/vList5"/>
    <dgm:cxn modelId="{9AC94B61-A200-4FDC-A2C2-AF77DDC49DE8}" type="presOf" srcId="{71EB4C0E-F8C1-46EB-9376-23148FEA5042}" destId="{5870FE8A-184E-41F4-9369-DCCB8AA284E1}" srcOrd="0" destOrd="0" presId="urn:microsoft.com/office/officeart/2005/8/layout/vList5"/>
    <dgm:cxn modelId="{0AA78B41-1382-48A2-9AC4-8DFC5DDA7102}" srcId="{0929CAF6-5541-4C0E-8A2C-B1135E20CCB7}" destId="{71EB4C0E-F8C1-46EB-9376-23148FEA5042}" srcOrd="0" destOrd="0" parTransId="{B9836078-0084-4E81-AC05-4836157429BF}" sibTransId="{2E0E52BA-6352-4DC0-93B0-B250A1A24244}"/>
    <dgm:cxn modelId="{4BBEDE66-23BB-4864-B4EB-031C6A75B7DA}" type="presOf" srcId="{F7C0A68C-CEA4-4B81-9F85-ECA434D72AA8}" destId="{5870FE8A-184E-41F4-9369-DCCB8AA284E1}" srcOrd="0" destOrd="1" presId="urn:microsoft.com/office/officeart/2005/8/layout/vList5"/>
    <dgm:cxn modelId="{FFA13247-B627-4D08-BC99-454B711A278C}" type="presOf" srcId="{8EACA378-C059-4960-A692-8217DEC9C6EF}" destId="{ABBA4FA5-1466-4BC1-9E58-EF80857CC5F8}" srcOrd="0" destOrd="1" presId="urn:microsoft.com/office/officeart/2005/8/layout/vList5"/>
    <dgm:cxn modelId="{83EAB947-345B-43DF-BEFB-C5D1896BB9D2}" type="presOf" srcId="{8389488E-CBE4-4E01-8D63-A63C807B88FA}" destId="{631CBC8C-26F2-4E90-B9BE-87217AB5797E}" srcOrd="0" destOrd="2" presId="urn:microsoft.com/office/officeart/2005/8/layout/vList5"/>
    <dgm:cxn modelId="{AA97AF74-D6F5-4780-A2F6-EE35D6AF8E29}" srcId="{5312A8A5-A8AE-46B9-A6EC-A269294A3086}" destId="{EC3A2F5D-2E51-47A0-B9F5-AAC6B324DD1E}" srcOrd="2" destOrd="0" parTransId="{3A7F9B8D-5272-46C0-B6D5-E0EA5434418B}" sibTransId="{8CF1F146-273B-4997-ABFB-46F6B94E15B3}"/>
    <dgm:cxn modelId="{D6476C77-DE34-447D-B049-1F9E7854BA76}" srcId="{EC3A2F5D-2E51-47A0-B9F5-AAC6B324DD1E}" destId="{1C30C2BA-A5A7-4269-8836-938F62ACAA58}" srcOrd="0" destOrd="0" parTransId="{887B2163-1B80-4AB2-8794-B336985A92AC}" sibTransId="{A0DCF12A-549B-4301-AC7E-E164BAA010AE}"/>
    <dgm:cxn modelId="{43178693-5D4B-411F-B7CE-AD11EEFF26FD}" srcId="{EC3A2F5D-2E51-47A0-B9F5-AAC6B324DD1E}" destId="{27D183DE-2E1A-46DD-8F13-0E0F129E9D39}" srcOrd="1" destOrd="0" parTransId="{EBF95782-32CA-428A-AE9A-F61654E31C03}" sibTransId="{1835978D-3DF5-4589-8677-2DBC6794B212}"/>
    <dgm:cxn modelId="{A9848497-CAE5-4497-8B22-F9676C742D47}" type="presOf" srcId="{06B4B6FD-F565-4407-B5E4-6DAE44A624B9}" destId="{ABBA4FA5-1466-4BC1-9E58-EF80857CC5F8}" srcOrd="0" destOrd="0" presId="urn:microsoft.com/office/officeart/2005/8/layout/vList5"/>
    <dgm:cxn modelId="{D296CFA6-E81A-4DE3-8F2B-E18640DAA095}" srcId="{721AC913-3717-40DC-8A89-6C9804ACF64F}" destId="{06B4B6FD-F565-4407-B5E4-6DAE44A624B9}" srcOrd="0" destOrd="0" parTransId="{16194F5F-0A66-4EFC-86EB-845EC687A671}" sibTransId="{0D69973A-3A17-43C0-A746-5DBB938307DA}"/>
    <dgm:cxn modelId="{FA947BAD-2145-4D52-9063-75B796CC34BA}" srcId="{5312A8A5-A8AE-46B9-A6EC-A269294A3086}" destId="{0929CAF6-5541-4C0E-8A2C-B1135E20CCB7}" srcOrd="3" destOrd="0" parTransId="{CC21D1DE-016A-43BD-9E24-3CCADA3E9C01}" sibTransId="{EB8C26AE-5413-45B4-9E3C-863BAE3888F3}"/>
    <dgm:cxn modelId="{86DBF6C9-F0DE-4F72-8A3B-6B840ECECC48}" srcId="{5C8CB372-3A20-418B-8578-EC522F80FA32}" destId="{AFBD199C-DE15-46F8-912D-B44B7FC60CEB}" srcOrd="0" destOrd="0" parTransId="{C0608992-731C-469E-B11A-38379A376F5F}" sibTransId="{DE59C38B-5E95-45C5-B941-45DC10AF57E3}"/>
    <dgm:cxn modelId="{FB1F94D0-F54A-4460-94B5-5B9905A0EFE2}" type="presOf" srcId="{F87BBE56-AD51-44B4-9C62-B15A8DA5E03E}" destId="{631CBC8C-26F2-4E90-B9BE-87217AB5797E}" srcOrd="0" destOrd="1" presId="urn:microsoft.com/office/officeart/2005/8/layout/vList5"/>
    <dgm:cxn modelId="{70826ADC-F032-4C73-8E51-3B0526EE8EEF}" type="presOf" srcId="{27D183DE-2E1A-46DD-8F13-0E0F129E9D39}" destId="{175D2D25-108B-4E1D-B8B7-836DAE10820D}" srcOrd="0" destOrd="1" presId="urn:microsoft.com/office/officeart/2005/8/layout/vList5"/>
    <dgm:cxn modelId="{45ECA2E8-65F6-4626-9C62-91C3EADF4215}" srcId="{5C8CB372-3A20-418B-8578-EC522F80FA32}" destId="{F87BBE56-AD51-44B4-9C62-B15A8DA5E03E}" srcOrd="1" destOrd="0" parTransId="{84A6E00A-0119-496E-8001-58B7A4B0DE50}" sibTransId="{97CF4383-F97C-4694-AA19-B67008BCC46A}"/>
    <dgm:cxn modelId="{A35BD4E9-B09F-47D3-A4CA-3692B106E7E7}" type="presOf" srcId="{5312A8A5-A8AE-46B9-A6EC-A269294A3086}" destId="{A47F78A1-E796-4644-B024-E70275402892}" srcOrd="0" destOrd="0" presId="urn:microsoft.com/office/officeart/2005/8/layout/vList5"/>
    <dgm:cxn modelId="{C4FD29EA-714E-4D15-B672-E0E99139A94B}" srcId="{721AC913-3717-40DC-8A89-6C9804ACF64F}" destId="{8EACA378-C059-4960-A692-8217DEC9C6EF}" srcOrd="1" destOrd="0" parTransId="{74F15BA3-0F87-4995-B5C2-F9BAA4185A3C}" sibTransId="{79CB92AA-3C7F-452E-AE7A-4A123042699E}"/>
    <dgm:cxn modelId="{279465EA-0813-4C7E-90C7-14755E584A6C}" srcId="{5C8CB372-3A20-418B-8578-EC522F80FA32}" destId="{8389488E-CBE4-4E01-8D63-A63C807B88FA}" srcOrd="2" destOrd="0" parTransId="{73905942-9834-4EB7-8745-575D70916FD1}" sibTransId="{3080C994-99FE-41BC-B35C-A1713B34AB1E}"/>
    <dgm:cxn modelId="{0C7FB0F3-8921-45A4-A5A1-C80D0F384E20}" type="presOf" srcId="{EC3A2F5D-2E51-47A0-B9F5-AAC6B324DD1E}" destId="{1B609A9F-A47A-4F73-AA00-FC087AFD02E7}" srcOrd="0" destOrd="0" presId="urn:microsoft.com/office/officeart/2005/8/layout/vList5"/>
    <dgm:cxn modelId="{C10D49F4-EF07-450E-81DA-8CCCDAB2917A}" type="presOf" srcId="{5C8CB372-3A20-418B-8578-EC522F80FA32}" destId="{D3C22453-E627-49E3-AE75-19F7F20B2749}" srcOrd="0" destOrd="0" presId="urn:microsoft.com/office/officeart/2005/8/layout/vList5"/>
    <dgm:cxn modelId="{4401B9FE-6507-45BB-BE8E-7F938C688331}" srcId="{5312A8A5-A8AE-46B9-A6EC-A269294A3086}" destId="{5C8CB372-3A20-418B-8578-EC522F80FA32}" srcOrd="1" destOrd="0" parTransId="{8D531956-3767-48EA-862F-5AE01103A134}" sibTransId="{3297D021-3B1E-40CE-9F60-0D63DECDB622}"/>
    <dgm:cxn modelId="{9E59D486-6ED9-4C93-A4AA-189A4DC96BFF}" type="presParOf" srcId="{A47F78A1-E796-4644-B024-E70275402892}" destId="{987482BC-29F1-4524-82A4-4562C868DDD5}" srcOrd="0" destOrd="0" presId="urn:microsoft.com/office/officeart/2005/8/layout/vList5"/>
    <dgm:cxn modelId="{C8CF83EE-4FE0-41C1-82B0-2AB970742D90}" type="presParOf" srcId="{987482BC-29F1-4524-82A4-4562C868DDD5}" destId="{DE8ADDBD-28C9-4B63-879A-4514F1469561}" srcOrd="0" destOrd="0" presId="urn:microsoft.com/office/officeart/2005/8/layout/vList5"/>
    <dgm:cxn modelId="{EC9C8195-5116-49ED-96D3-FE5D832CC42C}" type="presParOf" srcId="{987482BC-29F1-4524-82A4-4562C868DDD5}" destId="{ABBA4FA5-1466-4BC1-9E58-EF80857CC5F8}" srcOrd="1" destOrd="0" presId="urn:microsoft.com/office/officeart/2005/8/layout/vList5"/>
    <dgm:cxn modelId="{1E39BF07-A317-4FC6-94F7-D589DB7F729E}" type="presParOf" srcId="{A47F78A1-E796-4644-B024-E70275402892}" destId="{EAE22317-B394-4258-939F-035764522F48}" srcOrd="1" destOrd="0" presId="urn:microsoft.com/office/officeart/2005/8/layout/vList5"/>
    <dgm:cxn modelId="{792F566D-F083-4609-B7BD-8C5DD8505F12}" type="presParOf" srcId="{A47F78A1-E796-4644-B024-E70275402892}" destId="{D76E167C-7460-48CF-9711-D85E25CC8DC1}" srcOrd="2" destOrd="0" presId="urn:microsoft.com/office/officeart/2005/8/layout/vList5"/>
    <dgm:cxn modelId="{7ADD4BB0-FC18-4728-BEC8-DE439494B411}" type="presParOf" srcId="{D76E167C-7460-48CF-9711-D85E25CC8DC1}" destId="{D3C22453-E627-49E3-AE75-19F7F20B2749}" srcOrd="0" destOrd="0" presId="urn:microsoft.com/office/officeart/2005/8/layout/vList5"/>
    <dgm:cxn modelId="{8A345B7D-F502-4577-B4A7-466FCF35FE2D}" type="presParOf" srcId="{D76E167C-7460-48CF-9711-D85E25CC8DC1}" destId="{631CBC8C-26F2-4E90-B9BE-87217AB5797E}" srcOrd="1" destOrd="0" presId="urn:microsoft.com/office/officeart/2005/8/layout/vList5"/>
    <dgm:cxn modelId="{221C34B2-D3E3-4EC7-BBD5-7771D88831AA}" type="presParOf" srcId="{A47F78A1-E796-4644-B024-E70275402892}" destId="{FA1650FB-C1F0-48FD-BE50-EAC855963F2B}" srcOrd="3" destOrd="0" presId="urn:microsoft.com/office/officeart/2005/8/layout/vList5"/>
    <dgm:cxn modelId="{114F19F3-A5EC-4232-A3BC-F66E30CA57EF}" type="presParOf" srcId="{A47F78A1-E796-4644-B024-E70275402892}" destId="{1AD1E5E2-A3C3-4F2A-B7C6-5D3C128912E0}" srcOrd="4" destOrd="0" presId="urn:microsoft.com/office/officeart/2005/8/layout/vList5"/>
    <dgm:cxn modelId="{28FAC2F7-0745-4A5B-BECB-129589D06589}" type="presParOf" srcId="{1AD1E5E2-A3C3-4F2A-B7C6-5D3C128912E0}" destId="{1B609A9F-A47A-4F73-AA00-FC087AFD02E7}" srcOrd="0" destOrd="0" presId="urn:microsoft.com/office/officeart/2005/8/layout/vList5"/>
    <dgm:cxn modelId="{B8241519-6AE4-4378-95EC-CED10B28FF91}" type="presParOf" srcId="{1AD1E5E2-A3C3-4F2A-B7C6-5D3C128912E0}" destId="{175D2D25-108B-4E1D-B8B7-836DAE10820D}" srcOrd="1" destOrd="0" presId="urn:microsoft.com/office/officeart/2005/8/layout/vList5"/>
    <dgm:cxn modelId="{A19B1A97-D67A-4355-A7AA-D17DE01823C3}" type="presParOf" srcId="{A47F78A1-E796-4644-B024-E70275402892}" destId="{4F0F5906-1F86-4FB1-A1C7-BA55A1C663A6}" srcOrd="5" destOrd="0" presId="urn:microsoft.com/office/officeart/2005/8/layout/vList5"/>
    <dgm:cxn modelId="{1FAE42A5-A0ED-4233-B5A6-EF6E03D2FF60}" type="presParOf" srcId="{A47F78A1-E796-4644-B024-E70275402892}" destId="{0482F2FD-9233-4D5C-AD50-C36339E087B8}" srcOrd="6" destOrd="0" presId="urn:microsoft.com/office/officeart/2005/8/layout/vList5"/>
    <dgm:cxn modelId="{A561438A-52D9-4DAD-B816-256A6598C0F2}" type="presParOf" srcId="{0482F2FD-9233-4D5C-AD50-C36339E087B8}" destId="{26ACE668-AE15-406E-B08A-91C6F1E82C0F}" srcOrd="0" destOrd="0" presId="urn:microsoft.com/office/officeart/2005/8/layout/vList5"/>
    <dgm:cxn modelId="{8C65420D-DA06-4BBD-88AE-6949DE098618}" type="presParOf" srcId="{0482F2FD-9233-4D5C-AD50-C36339E087B8}" destId="{5870FE8A-184E-41F4-9369-DCCB8AA284E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9060E-234B-427B-A668-896E617CA463}">
      <dsp:nvSpPr>
        <dsp:cNvPr id="0" name=""/>
        <dsp:cNvSpPr/>
      </dsp:nvSpPr>
      <dsp:spPr>
        <a:xfrm>
          <a:off x="0" y="15904"/>
          <a:ext cx="10515600" cy="5148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Purpose</a:t>
          </a:r>
          <a:r>
            <a:rPr lang="en-US" sz="2000" kern="1200" dirty="0"/>
            <a:t> (why we exist)</a:t>
          </a:r>
        </a:p>
      </dsp:txBody>
      <dsp:txXfrm>
        <a:off x="25130" y="41034"/>
        <a:ext cx="10465340" cy="464540"/>
      </dsp:txXfrm>
    </dsp:sp>
    <dsp:sp modelId="{F4FBD9B4-03CC-4E2B-BFB5-4F4CE7485D27}">
      <dsp:nvSpPr>
        <dsp:cNvPr id="0" name=""/>
        <dsp:cNvSpPr/>
      </dsp:nvSpPr>
      <dsp:spPr>
        <a:xfrm>
          <a:off x="0" y="530704"/>
          <a:ext cx="10515600" cy="80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Data Governance supports</a:t>
          </a:r>
          <a:r>
            <a:rPr lang="en-US" sz="1600" b="1" kern="1200" dirty="0"/>
            <a:t> data-driven insights and access to data</a:t>
          </a:r>
          <a:r>
            <a:rPr lang="en-US" sz="1600" b="0" kern="1200" dirty="0"/>
            <a:t> to enable Sandia’s </a:t>
          </a:r>
          <a:r>
            <a:rPr lang="en-US" sz="1600" b="1" kern="1200" dirty="0"/>
            <a:t>innovation acceleration and modern engineering goals</a:t>
          </a:r>
          <a:r>
            <a:rPr lang="en-US" sz="1600" b="0" kern="1200" dirty="0"/>
            <a:t>. </a:t>
          </a:r>
          <a:br>
            <a:rPr lang="en-US" sz="1600" kern="1200" dirty="0"/>
          </a:br>
          <a:endParaRPr lang="en-US" sz="1600" kern="1200" dirty="0"/>
        </a:p>
      </dsp:txBody>
      <dsp:txXfrm>
        <a:off x="0" y="530704"/>
        <a:ext cx="10515600" cy="807299"/>
      </dsp:txXfrm>
    </dsp:sp>
    <dsp:sp modelId="{D8B91FE8-6B49-4F3F-A9C8-181F7F2D0EB8}">
      <dsp:nvSpPr>
        <dsp:cNvPr id="0" name=""/>
        <dsp:cNvSpPr/>
      </dsp:nvSpPr>
      <dsp:spPr>
        <a:xfrm>
          <a:off x="0" y="1338004"/>
          <a:ext cx="10515600" cy="514800"/>
        </a:xfrm>
        <a:prstGeom prst="roundRect">
          <a:avLst/>
        </a:prstGeom>
        <a:solidFill>
          <a:schemeClr val="accent5">
            <a:hueOff val="8547390"/>
            <a:satOff val="-9411"/>
            <a:lumOff val="-304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Vision</a:t>
          </a:r>
          <a:r>
            <a:rPr lang="en-US" sz="2000" kern="1200"/>
            <a:t> (what we aspire to)</a:t>
          </a:r>
        </a:p>
      </dsp:txBody>
      <dsp:txXfrm>
        <a:off x="25130" y="1363134"/>
        <a:ext cx="10465340" cy="464540"/>
      </dsp:txXfrm>
    </dsp:sp>
    <dsp:sp modelId="{7B398F0A-FDF4-45ED-980B-60749E37C720}">
      <dsp:nvSpPr>
        <dsp:cNvPr id="0" name=""/>
        <dsp:cNvSpPr/>
      </dsp:nvSpPr>
      <dsp:spPr>
        <a:xfrm>
          <a:off x="0" y="1852804"/>
          <a:ext cx="10515600"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Sandia data is securely accessible, understood, and trusted and is used in a consistent, responsible, and meaningful manner to </a:t>
          </a:r>
          <a:r>
            <a:rPr lang="en-US" sz="1600" b="1" kern="1200" dirty="0"/>
            <a:t>increase interoperability, ensure reliability, and inform decision making in our community</a:t>
          </a:r>
          <a:r>
            <a:rPr lang="en-US" sz="1600" kern="1200" dirty="0"/>
            <a:t>.</a:t>
          </a:r>
          <a:br>
            <a:rPr lang="en-US" sz="1600" kern="1200" dirty="0"/>
          </a:br>
          <a:endParaRPr lang="en-US" sz="1600" kern="1200" dirty="0"/>
        </a:p>
      </dsp:txBody>
      <dsp:txXfrm>
        <a:off x="0" y="1852804"/>
        <a:ext cx="10515600" cy="1055700"/>
      </dsp:txXfrm>
    </dsp:sp>
    <dsp:sp modelId="{EE481502-630D-48A9-9249-6903E0354EDA}">
      <dsp:nvSpPr>
        <dsp:cNvPr id="0" name=""/>
        <dsp:cNvSpPr/>
      </dsp:nvSpPr>
      <dsp:spPr>
        <a:xfrm>
          <a:off x="0" y="2908504"/>
          <a:ext cx="10515600" cy="514800"/>
        </a:xfrm>
        <a:prstGeom prst="roundRect">
          <a:avLst/>
        </a:prstGeom>
        <a:solidFill>
          <a:schemeClr val="accent5">
            <a:hueOff val="17094780"/>
            <a:satOff val="-18823"/>
            <a:lumOff val="-60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Mission</a:t>
          </a:r>
          <a:r>
            <a:rPr lang="en-US" sz="2000" kern="1200"/>
            <a:t> (what we do)</a:t>
          </a:r>
        </a:p>
      </dsp:txBody>
      <dsp:txXfrm>
        <a:off x="25130" y="2933634"/>
        <a:ext cx="10465340" cy="464540"/>
      </dsp:txXfrm>
    </dsp:sp>
    <dsp:sp modelId="{55787121-6B92-4CA5-B7EE-22C4BFAC8494}">
      <dsp:nvSpPr>
        <dsp:cNvPr id="0" name=""/>
        <dsp:cNvSpPr/>
      </dsp:nvSpPr>
      <dsp:spPr>
        <a:xfrm>
          <a:off x="0" y="3423304"/>
          <a:ext cx="10515600"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We design and implement policy and standards to enable data management and data sharing in order to support </a:t>
          </a:r>
          <a:r>
            <a:rPr lang="en-US" sz="1600" b="1" kern="1200" dirty="0"/>
            <a:t>regulatory compliance, internal reporting &amp; analytics, operational analytics for our business, data integration, and Artificial Intelligence (AI) and Machine Learning (ML) innovation and operations.</a:t>
          </a:r>
          <a:endParaRPr lang="en-US" sz="1600" kern="1200" dirty="0"/>
        </a:p>
        <a:p>
          <a:pPr marL="171450" lvl="1" indent="-171450" algn="l" defTabSz="711200">
            <a:lnSpc>
              <a:spcPct val="90000"/>
            </a:lnSpc>
            <a:spcBef>
              <a:spcPct val="0"/>
            </a:spcBef>
            <a:spcAft>
              <a:spcPct val="20000"/>
            </a:spcAft>
            <a:buChar char="•"/>
          </a:pPr>
          <a:endParaRPr lang="en-US" sz="1600" kern="1200" dirty="0"/>
        </a:p>
      </dsp:txBody>
      <dsp:txXfrm>
        <a:off x="0" y="3423304"/>
        <a:ext cx="10515600" cy="1366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A4FA5-1466-4BC1-9E58-EF80857CC5F8}">
      <dsp:nvSpPr>
        <dsp:cNvPr id="0" name=""/>
        <dsp:cNvSpPr/>
      </dsp:nvSpPr>
      <dsp:spPr>
        <a:xfrm rot="5400000">
          <a:off x="6920998" y="-2892717"/>
          <a:ext cx="1213488" cy="7084934"/>
        </a:xfrm>
        <a:prstGeom prst="round2SameRect">
          <a:avLst/>
        </a:prstGeom>
        <a:solidFill>
          <a:schemeClr val="tx2">
            <a:lumMod val="20000"/>
            <a:lumOff val="80000"/>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u="none" strike="noStrike" kern="1200" dirty="0">
              <a:solidFill>
                <a:srgbClr val="181717"/>
              </a:solidFill>
              <a:effectLst/>
              <a:latin typeface="Open Sans"/>
              <a:ea typeface="+mn-ea"/>
              <a:cs typeface="+mn-cs"/>
            </a:rPr>
            <a:t>Gartner cites this is the #1 challenge for data management.</a:t>
          </a:r>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strike="noStrike" kern="1200" dirty="0">
              <a:solidFill>
                <a:srgbClr val="181717"/>
              </a:solidFill>
              <a:effectLst/>
              <a:latin typeface="Open Sans"/>
              <a:ea typeface="+mn-ea"/>
              <a:cs typeface="+mn-cs"/>
            </a:rPr>
            <a:t>Forrester reports an average 364% ROI for implementing data catalogs primarily from saving analysts, data scientists and others as much as 80% of their time previously spent searching for data, how to request access,  or who is domain expert.</a:t>
          </a:r>
        </a:p>
      </dsp:txBody>
      <dsp:txXfrm rot="-5400000">
        <a:off x="3985275" y="102244"/>
        <a:ext cx="7025696" cy="1095012"/>
      </dsp:txXfrm>
    </dsp:sp>
    <dsp:sp modelId="{DE8ADDBD-28C9-4B63-879A-4514F1469561}">
      <dsp:nvSpPr>
        <dsp:cNvPr id="0" name=""/>
        <dsp:cNvSpPr/>
      </dsp:nvSpPr>
      <dsp:spPr>
        <a:xfrm>
          <a:off x="0" y="197"/>
          <a:ext cx="3985275" cy="1299104"/>
        </a:xfrm>
        <a:prstGeom prst="roundRect">
          <a:avLst/>
        </a:prstGeom>
        <a:solidFill>
          <a:schemeClr val="tx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ClrTx/>
            <a:buSzTx/>
            <a:buFontTx/>
            <a:buNone/>
          </a:pPr>
          <a:r>
            <a:rPr kumimoji="0" lang="en-US" sz="2500" b="1" i="0" u="none" strike="noStrike" kern="1200" cap="none" spc="0" normalizeH="0" baseline="0" noProof="0" dirty="0">
              <a:ln>
                <a:noFill/>
              </a:ln>
              <a:solidFill>
                <a:srgbClr val="FFFFFF"/>
              </a:solidFill>
              <a:effectLst/>
              <a:uLnTx/>
              <a:uFillTx/>
              <a:ea typeface="+mn-ea"/>
              <a:cs typeface="+mn-cs"/>
            </a:rPr>
            <a:t>Data Discovery</a:t>
          </a:r>
          <a:endParaRPr lang="en-US" sz="2500" kern="1200" dirty="0"/>
        </a:p>
      </dsp:txBody>
      <dsp:txXfrm>
        <a:off x="63417" y="63614"/>
        <a:ext cx="3858441" cy="1172270"/>
      </dsp:txXfrm>
    </dsp:sp>
    <dsp:sp modelId="{631CBC8C-26F2-4E90-B9BE-87217AB5797E}">
      <dsp:nvSpPr>
        <dsp:cNvPr id="0" name=""/>
        <dsp:cNvSpPr/>
      </dsp:nvSpPr>
      <dsp:spPr>
        <a:xfrm rot="5400000">
          <a:off x="6857344" y="-1511703"/>
          <a:ext cx="1326094" cy="7078015"/>
        </a:xfrm>
        <a:prstGeom prst="round2SameRect">
          <a:avLst/>
        </a:prstGeom>
        <a:solidFill>
          <a:schemeClr val="accent3">
            <a:lumMod val="20000"/>
            <a:lumOff val="80000"/>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u="none" strike="noStrike" kern="1200" dirty="0">
              <a:solidFill>
                <a:srgbClr val="181717"/>
              </a:solidFill>
              <a:effectLst/>
              <a:latin typeface="+mn-lt"/>
            </a:rPr>
            <a:t>Provides one centralized security layer to manage and audit data usage.</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strike="noStrike" kern="1200" dirty="0">
              <a:solidFill>
                <a:srgbClr val="181717"/>
              </a:solidFill>
              <a:effectLst/>
              <a:latin typeface="+mn-lt"/>
            </a:rPr>
            <a:t>Provides workflows, ticket integration, and policies through which to govern data.</a:t>
          </a:r>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strike="noStrike" kern="1200" dirty="0">
              <a:solidFill>
                <a:srgbClr val="181717"/>
              </a:solidFill>
              <a:effectLst/>
              <a:latin typeface="+mn-lt"/>
            </a:rPr>
            <a:t>Enables zero-trust through data categorization such as sensitivity labels.</a:t>
          </a:r>
          <a:endParaRPr lang="en-US" sz="1400" b="0" i="0" u="none" strike="noStrike" kern="1200" dirty="0">
            <a:effectLst/>
            <a:latin typeface="+mn-lt"/>
          </a:endParaRPr>
        </a:p>
      </dsp:txBody>
      <dsp:txXfrm rot="-5400000">
        <a:off x="3981384" y="1428992"/>
        <a:ext cx="7013280" cy="1196624"/>
      </dsp:txXfrm>
    </dsp:sp>
    <dsp:sp modelId="{D3C22453-E627-49E3-AE75-19F7F20B2749}">
      <dsp:nvSpPr>
        <dsp:cNvPr id="0" name=""/>
        <dsp:cNvSpPr/>
      </dsp:nvSpPr>
      <dsp:spPr>
        <a:xfrm>
          <a:off x="0" y="1377751"/>
          <a:ext cx="3981383" cy="1299104"/>
        </a:xfrm>
        <a:prstGeom prst="roundRect">
          <a:avLst/>
        </a:prstGeom>
        <a:solidFill>
          <a:schemeClr val="accent3">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ClrTx/>
            <a:buSzTx/>
            <a:buFontTx/>
            <a:buNone/>
          </a:pPr>
          <a:r>
            <a:rPr kumimoji="0" lang="en-US" sz="2500" b="1" i="0" u="none" strike="noStrike" kern="1200" cap="none" spc="0" normalizeH="0" baseline="0" noProof="0" dirty="0">
              <a:ln>
                <a:noFill/>
              </a:ln>
              <a:solidFill>
                <a:srgbClr val="FFFFFF"/>
              </a:solidFill>
              <a:effectLst/>
              <a:uLnTx/>
              <a:uFillTx/>
              <a:ea typeface="+mn-ea"/>
              <a:cs typeface="+mn-cs"/>
            </a:rPr>
            <a:t>Support Data Governance &amp; Security</a:t>
          </a:r>
          <a:endParaRPr lang="en-US" sz="2500" kern="1200" dirty="0"/>
        </a:p>
      </dsp:txBody>
      <dsp:txXfrm>
        <a:off x="63417" y="1441168"/>
        <a:ext cx="3854549" cy="1172270"/>
      </dsp:txXfrm>
    </dsp:sp>
    <dsp:sp modelId="{175D2D25-108B-4E1D-B8B7-836DAE10820D}">
      <dsp:nvSpPr>
        <dsp:cNvPr id="0" name=""/>
        <dsp:cNvSpPr/>
      </dsp:nvSpPr>
      <dsp:spPr>
        <a:xfrm rot="5400000">
          <a:off x="6828802" y="-135987"/>
          <a:ext cx="1218144" cy="7084934"/>
        </a:xfrm>
        <a:prstGeom prst="round2SameRect">
          <a:avLst/>
        </a:prstGeom>
        <a:solidFill>
          <a:schemeClr val="accent2">
            <a:lumMod val="20000"/>
            <a:lumOff val="80000"/>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u="none" strike="noStrike" kern="1200" dirty="0">
              <a:solidFill>
                <a:srgbClr val="181717"/>
              </a:solidFill>
              <a:effectLst/>
              <a:latin typeface="+mn-lt"/>
            </a:rPr>
            <a:t>Analysts are often asked to describe where data came from, data freshness, etc.</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strike="noStrike" kern="1200" dirty="0">
              <a:solidFill>
                <a:srgbClr val="181717"/>
              </a:solidFill>
              <a:effectLst/>
              <a:latin typeface="+mn-lt"/>
            </a:rPr>
            <a:t>Lineage within a data catalog greatly facilitates this in a semi-automated fashion.</a:t>
          </a:r>
          <a:endParaRPr lang="en-US" sz="1400" kern="1200" dirty="0"/>
        </a:p>
      </dsp:txBody>
      <dsp:txXfrm rot="-5400000">
        <a:off x="3895408" y="2856872"/>
        <a:ext cx="7025469" cy="1099214"/>
      </dsp:txXfrm>
    </dsp:sp>
    <dsp:sp modelId="{1B609A9F-A47A-4F73-AA00-FC087AFD02E7}">
      <dsp:nvSpPr>
        <dsp:cNvPr id="0" name=""/>
        <dsp:cNvSpPr/>
      </dsp:nvSpPr>
      <dsp:spPr>
        <a:xfrm>
          <a:off x="0" y="2755306"/>
          <a:ext cx="3985275" cy="1299104"/>
        </a:xfrm>
        <a:prstGeom prst="roundRect">
          <a:avLst/>
        </a:prstGeom>
        <a:solidFill>
          <a:schemeClr val="accent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ClrTx/>
            <a:buSzTx/>
            <a:buFontTx/>
            <a:buNone/>
          </a:pPr>
          <a:r>
            <a:rPr kumimoji="0" lang="en-US" sz="2500" b="1" i="0" u="none" strike="noStrike" kern="1200" cap="none" spc="0" normalizeH="0" baseline="0" noProof="0" dirty="0">
              <a:ln>
                <a:noFill/>
              </a:ln>
              <a:solidFill>
                <a:srgbClr val="FFFFFF"/>
              </a:solidFill>
              <a:effectLst/>
              <a:uLnTx/>
              <a:uFillTx/>
              <a:ea typeface="+mn-ea"/>
              <a:cs typeface="+mn-cs"/>
            </a:rPr>
            <a:t>Provide Lineage</a:t>
          </a:r>
          <a:endParaRPr lang="en-US" sz="2500" kern="1200" dirty="0"/>
        </a:p>
      </dsp:txBody>
      <dsp:txXfrm>
        <a:off x="63417" y="2818723"/>
        <a:ext cx="3858441" cy="1172270"/>
      </dsp:txXfrm>
    </dsp:sp>
    <dsp:sp modelId="{5870FE8A-184E-41F4-9369-DCCB8AA284E1}">
      <dsp:nvSpPr>
        <dsp:cNvPr id="0" name=""/>
        <dsp:cNvSpPr/>
      </dsp:nvSpPr>
      <dsp:spPr>
        <a:xfrm rot="5400000">
          <a:off x="6795431" y="1228071"/>
          <a:ext cx="1284886" cy="7084934"/>
        </a:xfrm>
        <a:prstGeom prst="round2SameRect">
          <a:avLst/>
        </a:prstGeom>
        <a:solidFill>
          <a:schemeClr val="accent1">
            <a:lumMod val="20000"/>
            <a:lumOff val="80000"/>
            <a:alpha val="9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0" i="0" u="none" strike="noStrike" kern="1200" dirty="0">
              <a:solidFill>
                <a:srgbClr val="181717"/>
              </a:solidFill>
              <a:effectLst/>
              <a:latin typeface="+mn-lt"/>
            </a:rPr>
            <a:t>Data Catalogs allow for interactions from data users to indicate their usefulness.</a:t>
          </a:r>
          <a:endParaRPr lang="en-US" sz="1400" b="0" i="0" u="none" strike="noStrike" kern="1200" dirty="0">
            <a:effectLst/>
            <a:latin typeface="+mn-lt"/>
          </a:endParaRPr>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strike="noStrike" kern="1200" dirty="0">
              <a:solidFill>
                <a:srgbClr val="181717"/>
              </a:solidFill>
              <a:effectLst/>
              <a:latin typeface="+mn-lt"/>
            </a:rPr>
            <a:t>Authoritative Data Stewards can certify highly trustworthy data sources.</a:t>
          </a:r>
          <a:endParaRPr lang="en-US" sz="1400" b="0" i="0" u="none" strike="noStrike" kern="1200" dirty="0">
            <a:effectLst/>
            <a:latin typeface="+mn-lt"/>
          </a:endParaRPr>
        </a:p>
      </dsp:txBody>
      <dsp:txXfrm rot="-5400000">
        <a:off x="3895408" y="4190818"/>
        <a:ext cx="7022211" cy="1159440"/>
      </dsp:txXfrm>
    </dsp:sp>
    <dsp:sp modelId="{26ACE668-AE15-406E-B08A-91C6F1E82C0F}">
      <dsp:nvSpPr>
        <dsp:cNvPr id="0" name=""/>
        <dsp:cNvSpPr/>
      </dsp:nvSpPr>
      <dsp:spPr>
        <a:xfrm>
          <a:off x="0" y="4119562"/>
          <a:ext cx="3985275" cy="1299104"/>
        </a:xfrm>
        <a:prstGeom prst="roundRect">
          <a:avLst/>
        </a:prstGeom>
        <a:solidFill>
          <a:srgbClr val="00ACD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kumimoji="0" lang="en-US" sz="2500" b="1" i="0" u="none" strike="noStrike" kern="1200" cap="none" spc="0" normalizeH="0" baseline="0" noProof="0" dirty="0">
              <a:ln>
                <a:noFill/>
              </a:ln>
              <a:solidFill>
                <a:srgbClr val="FFFFFF"/>
              </a:solidFill>
              <a:effectLst/>
              <a:uLnTx/>
              <a:uFillTx/>
              <a:ea typeface="+mn-ea"/>
              <a:cs typeface="+mn-cs"/>
            </a:rPr>
            <a:t>Trusting Data</a:t>
          </a:r>
          <a:endParaRPr lang="en-US" sz="2500" kern="1200" dirty="0"/>
        </a:p>
      </dsp:txBody>
      <dsp:txXfrm>
        <a:off x="63417" y="4182979"/>
        <a:ext cx="3858441" cy="11722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pen Sans" panose="020B0606030504020204" pitchFamily="34" charset="0"/>
              </a:defRPr>
            </a:lvl1pPr>
          </a:lstStyle>
          <a:p>
            <a:fld id="{2F1C89B6-0167-0549-A9D3-815C20C90D38}" type="datetimeFigureOut">
              <a:rPr lang="en-US" smtClean="0"/>
              <a:pPr/>
              <a:t>3/19/2024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A2430F75-B5EC-044F-A636-30352D0A1350}" type="slidenum">
              <a:rPr lang="en-US" smtClean="0"/>
              <a:pPr/>
              <a:t>‹#›</a:t>
            </a:fld>
            <a:endParaRPr lang="en-US" dirty="0"/>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3</a:t>
            </a:fld>
            <a:endParaRPr lang="en-US"/>
          </a:p>
        </p:txBody>
      </p:sp>
    </p:spTree>
    <p:extLst>
      <p:ext uri="{BB962C8B-B14F-4D97-AF65-F5344CB8AC3E}">
        <p14:creationId xmlns:p14="http://schemas.microsoft.com/office/powerpoint/2010/main" val="96298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430F75-B5EC-044F-A636-30352D0A1350}" type="slidenum">
              <a:rPr lang="en-US" smtClean="0"/>
              <a:t>4</a:t>
            </a:fld>
            <a:endParaRPr lang="en-US"/>
          </a:p>
        </p:txBody>
      </p:sp>
    </p:spTree>
    <p:extLst>
      <p:ext uri="{BB962C8B-B14F-4D97-AF65-F5344CB8AC3E}">
        <p14:creationId xmlns:p14="http://schemas.microsoft.com/office/powerpoint/2010/main" val="2197532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latin typeface="-apple-system"/>
              </a:rPr>
              <a:t>The Denodo Data Catalog provides several strategies to help you discover your valuable data resources. You can:</a:t>
            </a:r>
          </a:p>
          <a:p>
            <a:pPr algn="l">
              <a:buFont typeface="Arial" panose="020B0604020202020204" pitchFamily="34" charset="0"/>
              <a:buChar char="•"/>
            </a:pPr>
            <a:r>
              <a:rPr lang="en-US" b="0" i="0" dirty="0">
                <a:solidFill>
                  <a:srgbClr val="212529"/>
                </a:solidFill>
                <a:effectLst/>
                <a:latin typeface="-apple-system"/>
              </a:rPr>
              <a:t>Search by relevant terms in your catalog, using both the metadata of the data resources and their actual data as well.</a:t>
            </a:r>
          </a:p>
          <a:p>
            <a:pPr algn="l">
              <a:buFont typeface="Arial" panose="020B0604020202020204" pitchFamily="34" charset="0"/>
              <a:buChar char="•"/>
            </a:pPr>
            <a:r>
              <a:rPr lang="en-US" b="0" i="0" dirty="0">
                <a:solidFill>
                  <a:srgbClr val="212529"/>
                </a:solidFill>
                <a:effectLst/>
                <a:latin typeface="-apple-system"/>
              </a:rPr>
              <a:t>Organize your data resources in categories and browse them.</a:t>
            </a:r>
          </a:p>
          <a:p>
            <a:pPr algn="l">
              <a:buFont typeface="Arial" panose="020B0604020202020204" pitchFamily="34" charset="0"/>
              <a:buChar char="•"/>
            </a:pPr>
            <a:r>
              <a:rPr lang="en-US" b="0" i="0" dirty="0">
                <a:solidFill>
                  <a:srgbClr val="212529"/>
                </a:solidFill>
                <a:effectLst/>
                <a:latin typeface="-apple-system"/>
              </a:rPr>
              <a:t>Receive automatic recommendations of data assets according to your interactions.</a:t>
            </a:r>
          </a:p>
          <a:p>
            <a:pPr algn="l">
              <a:buFont typeface="Arial" panose="020B0604020202020204" pitchFamily="34" charset="0"/>
              <a:buChar char="•"/>
            </a:pPr>
            <a:r>
              <a:rPr lang="en-US" b="0" i="0" dirty="0">
                <a:solidFill>
                  <a:srgbClr val="212529"/>
                </a:solidFill>
                <a:effectLst/>
                <a:latin typeface="-apple-system"/>
              </a:rPr>
              <a:t>Inspect which data assets are important for other users in your company.</a:t>
            </a:r>
          </a:p>
          <a:p>
            <a:pPr algn="l">
              <a:buFont typeface="Arial" panose="020B0604020202020204" pitchFamily="34" charset="0"/>
              <a:buChar char="•"/>
            </a:pPr>
            <a:r>
              <a:rPr lang="en-US" b="0" i="0" dirty="0">
                <a:solidFill>
                  <a:srgbClr val="212529"/>
                </a:solidFill>
                <a:effectLst/>
                <a:latin typeface="-apple-system"/>
              </a:rPr>
              <a:t>Navigate through the views related to one view valuable for you.</a:t>
            </a:r>
          </a:p>
          <a:p>
            <a:pPr algn="l">
              <a:buFont typeface="Arial" panose="020B0604020202020204" pitchFamily="34" charset="0"/>
              <a:buChar char="•"/>
            </a:pPr>
            <a:endParaRPr lang="en-US" b="0" i="0" dirty="0">
              <a:solidFill>
                <a:srgbClr val="212529"/>
              </a:solidFill>
              <a:effectLst/>
              <a:latin typeface="-apple-system"/>
            </a:endParaRPr>
          </a:p>
          <a:p>
            <a:pPr algn="l">
              <a:buFont typeface="Arial" panose="020B0604020202020204" pitchFamily="34" charset="0"/>
              <a:buChar char="•"/>
            </a:pPr>
            <a:r>
              <a:rPr lang="en-US" b="0" i="0" dirty="0">
                <a:solidFill>
                  <a:srgbClr val="212529"/>
                </a:solidFill>
                <a:effectLst/>
                <a:latin typeface="-apple-system"/>
              </a:rPr>
              <a:t>You can check the fields that compose a data resource and study how they are built on the fields of other resources.</a:t>
            </a:r>
          </a:p>
          <a:p>
            <a:pPr algn="l">
              <a:buFont typeface="Arial" panose="020B0604020202020204" pitchFamily="34" charset="0"/>
              <a:buChar char="•"/>
            </a:pPr>
            <a:r>
              <a:rPr lang="en-US" b="0" i="0" dirty="0">
                <a:solidFill>
                  <a:srgbClr val="212529"/>
                </a:solidFill>
                <a:effectLst/>
                <a:latin typeface="-apple-system"/>
              </a:rPr>
              <a:t>Statistics on how other users consume a data resource are available.</a:t>
            </a:r>
          </a:p>
          <a:p>
            <a:pPr algn="l">
              <a:buFont typeface="Arial" panose="020B0604020202020204" pitchFamily="34" charset="0"/>
              <a:buChar char="•"/>
            </a:pPr>
            <a:r>
              <a:rPr lang="en-US" b="0" i="0" dirty="0">
                <a:solidFill>
                  <a:srgbClr val="212529"/>
                </a:solidFill>
                <a:effectLst/>
                <a:latin typeface="-apple-system"/>
              </a:rPr>
              <a:t>You can improve the descriptions from the Denodo servers.</a:t>
            </a:r>
          </a:p>
          <a:p>
            <a:pPr algn="l">
              <a:buFont typeface="Arial" panose="020B0604020202020204" pitchFamily="34" charset="0"/>
              <a:buChar char="•"/>
            </a:pPr>
            <a:r>
              <a:rPr lang="en-US" b="0" i="0" dirty="0">
                <a:solidFill>
                  <a:srgbClr val="212529"/>
                </a:solidFill>
                <a:effectLst/>
                <a:latin typeface="-apple-system"/>
              </a:rPr>
              <a:t>You can add tags to them.</a:t>
            </a:r>
          </a:p>
          <a:p>
            <a:pPr algn="l">
              <a:buFont typeface="Arial" panose="020B0604020202020204" pitchFamily="34" charset="0"/>
              <a:buChar char="•"/>
            </a:pPr>
            <a:r>
              <a:rPr lang="en-US" b="0" i="0" dirty="0">
                <a:solidFill>
                  <a:srgbClr val="212529"/>
                </a:solidFill>
                <a:effectLst/>
                <a:latin typeface="-apple-system"/>
              </a:rPr>
              <a:t>You can extend the metainformation about a data resource with whatever custom property you need.</a:t>
            </a:r>
          </a:p>
          <a:p>
            <a:pPr algn="l">
              <a:buFont typeface="Arial" panose="020B0604020202020204" pitchFamily="34" charset="0"/>
              <a:buChar char="•"/>
            </a:pPr>
            <a:r>
              <a:rPr lang="en-US" b="0" i="0" dirty="0">
                <a:solidFill>
                  <a:srgbClr val="212529"/>
                </a:solidFill>
                <a:effectLst/>
                <a:latin typeface="-apple-system"/>
              </a:rPr>
              <a:t>In a collaborative way, users can support some data assets or discourage you from using them.</a:t>
            </a:r>
          </a:p>
          <a:p>
            <a:pPr algn="l">
              <a:buFont typeface="Arial" panose="020B0604020202020204" pitchFamily="34" charset="0"/>
              <a:buChar char="•"/>
            </a:pPr>
            <a:endParaRPr lang="en-US" b="0" i="0" dirty="0">
              <a:solidFill>
                <a:srgbClr val="212529"/>
              </a:solidFill>
              <a:effectLst/>
              <a:latin typeface="-apple-system"/>
            </a:endParaRPr>
          </a:p>
          <a:p>
            <a:pPr algn="l">
              <a:buFont typeface="Arial" panose="020B0604020202020204" pitchFamily="34" charset="0"/>
              <a:buNone/>
            </a:pPr>
            <a:r>
              <a:rPr lang="en-US" b="0" i="0" dirty="0">
                <a:solidFill>
                  <a:srgbClr val="212529"/>
                </a:solidFill>
                <a:effectLst/>
                <a:latin typeface="-apple-system"/>
              </a:rPr>
              <a:t>Use Role Based Access Control and Attribute Based Access Control to provide access to those authorized to see the data, just the metadata.</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430F75-B5EC-044F-A636-30352D0A13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288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latin typeface="-apple-system"/>
              </a:rPr>
              <a:t>The Denodo Data Catalog provides several strategies to help you discover your valuable data resources. You can:</a:t>
            </a:r>
          </a:p>
          <a:p>
            <a:pPr algn="l">
              <a:buFont typeface="Arial" panose="020B0604020202020204" pitchFamily="34" charset="0"/>
              <a:buChar char="•"/>
            </a:pPr>
            <a:r>
              <a:rPr lang="en-US" b="0" i="0" dirty="0">
                <a:solidFill>
                  <a:srgbClr val="212529"/>
                </a:solidFill>
                <a:effectLst/>
                <a:latin typeface="-apple-system"/>
              </a:rPr>
              <a:t>Search by relevant terms in your catalog, using both the metadata of the data resources and their actual data as well.</a:t>
            </a:r>
          </a:p>
          <a:p>
            <a:pPr algn="l">
              <a:buFont typeface="Arial" panose="020B0604020202020204" pitchFamily="34" charset="0"/>
              <a:buChar char="•"/>
            </a:pPr>
            <a:r>
              <a:rPr lang="en-US" b="0" i="0" dirty="0">
                <a:solidFill>
                  <a:srgbClr val="212529"/>
                </a:solidFill>
                <a:effectLst/>
                <a:latin typeface="-apple-system"/>
              </a:rPr>
              <a:t>Organize your data resources in categories and browse them.</a:t>
            </a:r>
          </a:p>
          <a:p>
            <a:pPr algn="l">
              <a:buFont typeface="Arial" panose="020B0604020202020204" pitchFamily="34" charset="0"/>
              <a:buChar char="•"/>
            </a:pPr>
            <a:r>
              <a:rPr lang="en-US" b="0" i="0" dirty="0">
                <a:solidFill>
                  <a:srgbClr val="212529"/>
                </a:solidFill>
                <a:effectLst/>
                <a:latin typeface="-apple-system"/>
              </a:rPr>
              <a:t>Receive automatic recommendations of data assets according to your interactions.</a:t>
            </a:r>
          </a:p>
          <a:p>
            <a:pPr algn="l">
              <a:buFont typeface="Arial" panose="020B0604020202020204" pitchFamily="34" charset="0"/>
              <a:buChar char="•"/>
            </a:pPr>
            <a:r>
              <a:rPr lang="en-US" b="0" i="0" dirty="0">
                <a:solidFill>
                  <a:srgbClr val="212529"/>
                </a:solidFill>
                <a:effectLst/>
                <a:latin typeface="-apple-system"/>
              </a:rPr>
              <a:t>Inspect which data assets are important for other users in your company.</a:t>
            </a:r>
          </a:p>
          <a:p>
            <a:pPr algn="l">
              <a:buFont typeface="Arial" panose="020B0604020202020204" pitchFamily="34" charset="0"/>
              <a:buChar char="•"/>
            </a:pPr>
            <a:r>
              <a:rPr lang="en-US" b="0" i="0" dirty="0">
                <a:solidFill>
                  <a:srgbClr val="212529"/>
                </a:solidFill>
                <a:effectLst/>
                <a:latin typeface="-apple-system"/>
              </a:rPr>
              <a:t>Navigate through the views related to one view valuable for you.</a:t>
            </a:r>
          </a:p>
          <a:p>
            <a:pPr algn="l">
              <a:buFont typeface="Arial" panose="020B0604020202020204" pitchFamily="34" charset="0"/>
              <a:buChar char="•"/>
            </a:pPr>
            <a:endParaRPr lang="en-US" b="0" i="0" dirty="0">
              <a:solidFill>
                <a:srgbClr val="212529"/>
              </a:solidFill>
              <a:effectLst/>
              <a:latin typeface="-apple-system"/>
            </a:endParaRPr>
          </a:p>
          <a:p>
            <a:pPr algn="l">
              <a:buFont typeface="Arial" panose="020B0604020202020204" pitchFamily="34" charset="0"/>
              <a:buChar char="•"/>
            </a:pPr>
            <a:r>
              <a:rPr lang="en-US" b="0" i="0" dirty="0">
                <a:solidFill>
                  <a:srgbClr val="212529"/>
                </a:solidFill>
                <a:effectLst/>
                <a:latin typeface="-apple-system"/>
              </a:rPr>
              <a:t>You can check the fields that compose a data resource and study how they are built on the fields of other resources.</a:t>
            </a:r>
          </a:p>
          <a:p>
            <a:pPr algn="l">
              <a:buFont typeface="Arial" panose="020B0604020202020204" pitchFamily="34" charset="0"/>
              <a:buChar char="•"/>
            </a:pPr>
            <a:r>
              <a:rPr lang="en-US" b="0" i="0" dirty="0">
                <a:solidFill>
                  <a:srgbClr val="212529"/>
                </a:solidFill>
                <a:effectLst/>
                <a:latin typeface="-apple-system"/>
              </a:rPr>
              <a:t>Statistics on how other users consume a data resource are available.</a:t>
            </a:r>
          </a:p>
          <a:p>
            <a:pPr algn="l">
              <a:buFont typeface="Arial" panose="020B0604020202020204" pitchFamily="34" charset="0"/>
              <a:buChar char="•"/>
            </a:pPr>
            <a:r>
              <a:rPr lang="en-US" b="0" i="0" dirty="0">
                <a:solidFill>
                  <a:srgbClr val="212529"/>
                </a:solidFill>
                <a:effectLst/>
                <a:latin typeface="-apple-system"/>
              </a:rPr>
              <a:t>You can improve the descriptions from the Denodo servers.</a:t>
            </a:r>
          </a:p>
          <a:p>
            <a:pPr algn="l">
              <a:buFont typeface="Arial" panose="020B0604020202020204" pitchFamily="34" charset="0"/>
              <a:buChar char="•"/>
            </a:pPr>
            <a:r>
              <a:rPr lang="en-US" b="0" i="0" dirty="0">
                <a:solidFill>
                  <a:srgbClr val="212529"/>
                </a:solidFill>
                <a:effectLst/>
                <a:latin typeface="-apple-system"/>
              </a:rPr>
              <a:t>You can add tags to them.</a:t>
            </a:r>
          </a:p>
          <a:p>
            <a:pPr algn="l">
              <a:buFont typeface="Arial" panose="020B0604020202020204" pitchFamily="34" charset="0"/>
              <a:buChar char="•"/>
            </a:pPr>
            <a:r>
              <a:rPr lang="en-US" b="0" i="0" dirty="0">
                <a:solidFill>
                  <a:srgbClr val="212529"/>
                </a:solidFill>
                <a:effectLst/>
                <a:latin typeface="-apple-system"/>
              </a:rPr>
              <a:t>You can extend the metainformation about a data resource with whatever custom property you need.</a:t>
            </a:r>
          </a:p>
          <a:p>
            <a:pPr algn="l">
              <a:buFont typeface="Arial" panose="020B0604020202020204" pitchFamily="34" charset="0"/>
              <a:buChar char="•"/>
            </a:pPr>
            <a:r>
              <a:rPr lang="en-US" b="0" i="0" dirty="0">
                <a:solidFill>
                  <a:srgbClr val="212529"/>
                </a:solidFill>
                <a:effectLst/>
                <a:latin typeface="-apple-system"/>
              </a:rPr>
              <a:t>In a collaborative way, users can support some data assets or discourage you from using them.</a:t>
            </a:r>
          </a:p>
          <a:p>
            <a:pPr algn="l">
              <a:buFont typeface="Arial" panose="020B0604020202020204" pitchFamily="34" charset="0"/>
              <a:buChar char="•"/>
            </a:pPr>
            <a:endParaRPr lang="en-US" b="0" i="0" dirty="0">
              <a:solidFill>
                <a:srgbClr val="212529"/>
              </a:solidFill>
              <a:effectLst/>
              <a:latin typeface="-apple-system"/>
            </a:endParaRPr>
          </a:p>
          <a:p>
            <a:pPr algn="l">
              <a:buFont typeface="Arial" panose="020B0604020202020204" pitchFamily="34" charset="0"/>
              <a:buNone/>
            </a:pPr>
            <a:r>
              <a:rPr lang="en-US" b="0" i="0" dirty="0">
                <a:solidFill>
                  <a:srgbClr val="212529"/>
                </a:solidFill>
                <a:effectLst/>
                <a:latin typeface="-apple-system"/>
              </a:rPr>
              <a:t>Use Role Based Access Control and Attribute Based Access Control to provide access to those authorized to see the data, just the metadata.</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430F75-B5EC-044F-A636-30352D0A13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47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latin typeface="-apple-system"/>
              </a:rPr>
              <a:t>The Denodo Data Catalog provides several strategies to help you discover your valuable data resources. You can:</a:t>
            </a:r>
          </a:p>
          <a:p>
            <a:pPr algn="l">
              <a:buFont typeface="Arial" panose="020B0604020202020204" pitchFamily="34" charset="0"/>
              <a:buChar char="•"/>
            </a:pPr>
            <a:r>
              <a:rPr lang="en-US" b="0" i="0" dirty="0">
                <a:solidFill>
                  <a:srgbClr val="212529"/>
                </a:solidFill>
                <a:effectLst/>
                <a:latin typeface="-apple-system"/>
              </a:rPr>
              <a:t>Search by relevant terms in your catalog, using both the metadata of the data resources and their actual data as well.</a:t>
            </a:r>
          </a:p>
          <a:p>
            <a:pPr algn="l">
              <a:buFont typeface="Arial" panose="020B0604020202020204" pitchFamily="34" charset="0"/>
              <a:buChar char="•"/>
            </a:pPr>
            <a:r>
              <a:rPr lang="en-US" b="0" i="0" dirty="0">
                <a:solidFill>
                  <a:srgbClr val="212529"/>
                </a:solidFill>
                <a:effectLst/>
                <a:latin typeface="-apple-system"/>
              </a:rPr>
              <a:t>Organize your data resources in categories and browse them.</a:t>
            </a:r>
          </a:p>
          <a:p>
            <a:pPr algn="l">
              <a:buFont typeface="Arial" panose="020B0604020202020204" pitchFamily="34" charset="0"/>
              <a:buChar char="•"/>
            </a:pPr>
            <a:r>
              <a:rPr lang="en-US" b="0" i="0" dirty="0">
                <a:solidFill>
                  <a:srgbClr val="212529"/>
                </a:solidFill>
                <a:effectLst/>
                <a:latin typeface="-apple-system"/>
              </a:rPr>
              <a:t>Receive automatic recommendations of data assets according to your interactions.</a:t>
            </a:r>
          </a:p>
          <a:p>
            <a:pPr algn="l">
              <a:buFont typeface="Arial" panose="020B0604020202020204" pitchFamily="34" charset="0"/>
              <a:buChar char="•"/>
            </a:pPr>
            <a:r>
              <a:rPr lang="en-US" b="0" i="0" dirty="0">
                <a:solidFill>
                  <a:srgbClr val="212529"/>
                </a:solidFill>
                <a:effectLst/>
                <a:latin typeface="-apple-system"/>
              </a:rPr>
              <a:t>Inspect which data assets are important for other users in your company.</a:t>
            </a:r>
          </a:p>
          <a:p>
            <a:pPr algn="l">
              <a:buFont typeface="Arial" panose="020B0604020202020204" pitchFamily="34" charset="0"/>
              <a:buChar char="•"/>
            </a:pPr>
            <a:r>
              <a:rPr lang="en-US" b="0" i="0" dirty="0">
                <a:solidFill>
                  <a:srgbClr val="212529"/>
                </a:solidFill>
                <a:effectLst/>
                <a:latin typeface="-apple-system"/>
              </a:rPr>
              <a:t>Navigate through the views related to one view valuable for you.</a:t>
            </a:r>
          </a:p>
          <a:p>
            <a:pPr algn="l">
              <a:buFont typeface="Arial" panose="020B0604020202020204" pitchFamily="34" charset="0"/>
              <a:buChar char="•"/>
            </a:pPr>
            <a:endParaRPr lang="en-US" b="0" i="0" dirty="0">
              <a:solidFill>
                <a:srgbClr val="212529"/>
              </a:solidFill>
              <a:effectLst/>
              <a:latin typeface="-apple-system"/>
            </a:endParaRPr>
          </a:p>
          <a:p>
            <a:pPr algn="l">
              <a:buFont typeface="Arial" panose="020B0604020202020204" pitchFamily="34" charset="0"/>
              <a:buChar char="•"/>
            </a:pPr>
            <a:r>
              <a:rPr lang="en-US" b="0" i="0" dirty="0">
                <a:solidFill>
                  <a:srgbClr val="212529"/>
                </a:solidFill>
                <a:effectLst/>
                <a:latin typeface="-apple-system"/>
              </a:rPr>
              <a:t>You can check the fields that compose a data resource and study how they are built on the fields of other resources.</a:t>
            </a:r>
          </a:p>
          <a:p>
            <a:pPr algn="l">
              <a:buFont typeface="Arial" panose="020B0604020202020204" pitchFamily="34" charset="0"/>
              <a:buChar char="•"/>
            </a:pPr>
            <a:r>
              <a:rPr lang="en-US" b="0" i="0" dirty="0">
                <a:solidFill>
                  <a:srgbClr val="212529"/>
                </a:solidFill>
                <a:effectLst/>
                <a:latin typeface="-apple-system"/>
              </a:rPr>
              <a:t>Statistics on how other users consume a data resource are available.</a:t>
            </a:r>
          </a:p>
          <a:p>
            <a:pPr algn="l">
              <a:buFont typeface="Arial" panose="020B0604020202020204" pitchFamily="34" charset="0"/>
              <a:buChar char="•"/>
            </a:pPr>
            <a:r>
              <a:rPr lang="en-US" b="0" i="0" dirty="0">
                <a:solidFill>
                  <a:srgbClr val="212529"/>
                </a:solidFill>
                <a:effectLst/>
                <a:latin typeface="-apple-system"/>
              </a:rPr>
              <a:t>You can improve the descriptions from the Denodo servers.</a:t>
            </a:r>
          </a:p>
          <a:p>
            <a:pPr algn="l">
              <a:buFont typeface="Arial" panose="020B0604020202020204" pitchFamily="34" charset="0"/>
              <a:buChar char="•"/>
            </a:pPr>
            <a:r>
              <a:rPr lang="en-US" b="0" i="0" dirty="0">
                <a:solidFill>
                  <a:srgbClr val="212529"/>
                </a:solidFill>
                <a:effectLst/>
                <a:latin typeface="-apple-system"/>
              </a:rPr>
              <a:t>You can add tags to them.</a:t>
            </a:r>
          </a:p>
          <a:p>
            <a:pPr algn="l">
              <a:buFont typeface="Arial" panose="020B0604020202020204" pitchFamily="34" charset="0"/>
              <a:buChar char="•"/>
            </a:pPr>
            <a:r>
              <a:rPr lang="en-US" b="0" i="0" dirty="0">
                <a:solidFill>
                  <a:srgbClr val="212529"/>
                </a:solidFill>
                <a:effectLst/>
                <a:latin typeface="-apple-system"/>
              </a:rPr>
              <a:t>You can extend the metainformation about a data resource with whatever custom property you need.</a:t>
            </a:r>
          </a:p>
          <a:p>
            <a:pPr algn="l">
              <a:buFont typeface="Arial" panose="020B0604020202020204" pitchFamily="34" charset="0"/>
              <a:buChar char="•"/>
            </a:pPr>
            <a:r>
              <a:rPr lang="en-US" b="0" i="0" dirty="0">
                <a:solidFill>
                  <a:srgbClr val="212529"/>
                </a:solidFill>
                <a:effectLst/>
                <a:latin typeface="-apple-system"/>
              </a:rPr>
              <a:t>In a collaborative way, users can support some data assets or discourage you from using them.</a:t>
            </a:r>
          </a:p>
          <a:p>
            <a:pPr algn="l">
              <a:buFont typeface="Arial" panose="020B0604020202020204" pitchFamily="34" charset="0"/>
              <a:buChar char="•"/>
            </a:pPr>
            <a:endParaRPr lang="en-US" b="0" i="0" dirty="0">
              <a:solidFill>
                <a:srgbClr val="212529"/>
              </a:solidFill>
              <a:effectLst/>
              <a:latin typeface="-apple-system"/>
            </a:endParaRPr>
          </a:p>
          <a:p>
            <a:pPr algn="l">
              <a:buFont typeface="Arial" panose="020B0604020202020204" pitchFamily="34" charset="0"/>
              <a:buNone/>
            </a:pPr>
            <a:r>
              <a:rPr lang="en-US" b="0" i="0" dirty="0">
                <a:solidFill>
                  <a:srgbClr val="212529"/>
                </a:solidFill>
                <a:effectLst/>
                <a:latin typeface="-apple-system"/>
              </a:rPr>
              <a:t>Use Role Based Access Control and Attribute Based Access Control to provide access to those authorized to see the data, just the metadata.</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430F75-B5EC-044F-A636-30352D0A13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51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Slide_NM&amp;CA_U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2405A7D0-A065-44E8-BD31-2D1AF2D5E0D2}"/>
              </a:ext>
            </a:extLst>
          </p:cNvPr>
          <p:cNvSpPr txBox="1"/>
          <p:nvPr userDrawn="1"/>
        </p:nvSpPr>
        <p:spPr>
          <a:xfrm>
            <a:off x="10193121" y="5382134"/>
            <a:ext cx="1998880" cy="1200329"/>
          </a:xfrm>
          <a:prstGeom prst="rect">
            <a:avLst/>
          </a:prstGeom>
          <a:noFill/>
        </p:spPr>
        <p:txBody>
          <a:bodyPr wrap="square" rtlCol="0">
            <a:spAutoFit/>
          </a:bodyPr>
          <a:lstStyle/>
          <a:p>
            <a:pPr algn="ctr"/>
            <a:r>
              <a:rPr lang="en-US" sz="800" b="0" i="0" u="none" strike="noStrike" kern="1200" dirty="0">
                <a:solidFill>
                  <a:schemeClr val="tx1"/>
                </a:solidFill>
                <a:effectLst/>
                <a:latin typeface="Open Sans" panose="020B0606030504020204" pitchFamily="34" charset="0"/>
                <a:ea typeface="+mn-ea"/>
                <a:cs typeface="+mn-cs"/>
              </a:rPr>
              <a:t>Sandia National Laboratories is a </a:t>
            </a:r>
            <a:r>
              <a:rPr lang="en-US" sz="800" b="0" i="0" u="none" strike="noStrike" kern="1200" dirty="0" err="1">
                <a:solidFill>
                  <a:schemeClr val="tx1"/>
                </a:solidFill>
                <a:effectLst/>
                <a:latin typeface="Open Sans" panose="020B0606030504020204" pitchFamily="34" charset="0"/>
                <a:ea typeface="+mn-ea"/>
                <a:cs typeface="+mn-cs"/>
              </a:rPr>
              <a:t>multimission</a:t>
            </a:r>
            <a:r>
              <a:rPr lang="en-US" sz="800" b="0" i="0" u="none" strike="noStrike" kern="1200" dirty="0">
                <a:solidFill>
                  <a:schemeClr val="tx1"/>
                </a:solidFill>
                <a:effectLst/>
                <a:latin typeface="Open Sans" panose="020B0606030504020204" pitchFamily="34" charset="0"/>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800" b="0" i="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p:cNvSpPr>
            <a:spLocks noGrp="1"/>
          </p:cNvSpPr>
          <p:nvPr userDrawn="1">
            <p:ph type="ctrTitle" hasCustomPrompt="1"/>
          </p:nvPr>
        </p:nvSpPr>
        <p:spPr>
          <a:xfrm>
            <a:off x="773147" y="1194099"/>
            <a:ext cx="6351553" cy="1727005"/>
          </a:xfrm>
        </p:spPr>
        <p:txBody>
          <a:bodyPr lIns="0" tIns="91440" rIns="0" bIns="91440" anchor="ctr">
            <a:normAutofit/>
          </a:bodyPr>
          <a:lstStyle>
            <a:lvl1pPr algn="l">
              <a:lnSpc>
                <a:spcPts val="3700"/>
              </a:lnSpc>
              <a:defRPr sz="3600" b="0" i="0" spc="31" baseline="0">
                <a:solidFill>
                  <a:schemeClr val="bg1"/>
                </a:solidFill>
                <a:latin typeface="+mj-lt"/>
                <a:ea typeface="Open Sans SemiBold" panose="020B0606030504020204" pitchFamily="34" charset="0"/>
                <a:cs typeface="Open Sans SemiBold" panose="020B0606030504020204" pitchFamily="34" charset="0"/>
              </a:defRPr>
            </a:lvl1pPr>
          </a:lstStyle>
          <a:p>
            <a:r>
              <a:rPr lang="en-US" dirty="0"/>
              <a:t>Click to add title</a:t>
            </a:r>
          </a:p>
        </p:txBody>
      </p:sp>
      <p:sp>
        <p:nvSpPr>
          <p:cNvPr id="28" name="Text Placeholder 24">
            <a:extLst>
              <a:ext uri="{FF2B5EF4-FFF2-40B4-BE49-F238E27FC236}">
                <a16:creationId xmlns:a16="http://schemas.microsoft.com/office/drawing/2014/main" id="{F50582B7-4485-2444-8D1C-E899F3EE07AB}"/>
              </a:ext>
            </a:extLst>
          </p:cNvPr>
          <p:cNvSpPr>
            <a:spLocks noGrp="1"/>
          </p:cNvSpPr>
          <p:nvPr userDrawn="1">
            <p:ph type="body" sz="quarter" idx="15" hasCustomPrompt="1"/>
          </p:nvPr>
        </p:nvSpPr>
        <p:spPr>
          <a:xfrm>
            <a:off x="10286421" y="6586868"/>
            <a:ext cx="1828800" cy="136525"/>
          </a:xfrm>
        </p:spPr>
        <p:txBody>
          <a:bodyPr lIns="0" tIns="0" rIns="0" bIns="0">
            <a:normAutofit/>
          </a:bodyPr>
          <a:lstStyle>
            <a:lvl1pPr marL="0" indent="0" algn="ctr">
              <a:buNone/>
              <a:defRPr sz="8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4" name="Subtitle 2">
            <a:extLst>
              <a:ext uri="{FF2B5EF4-FFF2-40B4-BE49-F238E27FC236}">
                <a16:creationId xmlns:a16="http://schemas.microsoft.com/office/drawing/2014/main" id="{E8D43900-98D7-A44C-A2C8-C8E5D501587A}"/>
              </a:ext>
            </a:extLst>
          </p:cNvPr>
          <p:cNvSpPr>
            <a:spLocks noGrp="1"/>
          </p:cNvSpPr>
          <p:nvPr>
            <p:ph type="subTitle" idx="1" hasCustomPrompt="1"/>
          </p:nvPr>
        </p:nvSpPr>
        <p:spPr>
          <a:xfrm>
            <a:off x="773147" y="4142965"/>
            <a:ext cx="6351553" cy="914399"/>
          </a:xfrm>
        </p:spPr>
        <p:txBody>
          <a:bodyPr lIns="0" tIns="0" rIns="0" bIns="0" anchor="b">
            <a:normAutofit/>
          </a:bodyPr>
          <a:lstStyle>
            <a:lvl1pPr marL="0" indent="0" algn="l">
              <a:buNone/>
              <a:defRPr sz="1800" b="0" i="0" cap="none" spc="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ADD PRESENTER/AUTHOR NAMES</a:t>
            </a:r>
          </a:p>
        </p:txBody>
      </p:sp>
      <p:sp>
        <p:nvSpPr>
          <p:cNvPr id="32" name="Picture Placeholder 30">
            <a:extLst>
              <a:ext uri="{FF2B5EF4-FFF2-40B4-BE49-F238E27FC236}">
                <a16:creationId xmlns:a16="http://schemas.microsoft.com/office/drawing/2014/main" id="{F1AEF7CB-72B7-B743-A375-6E9BEACA8799}"/>
              </a:ext>
            </a:extLst>
          </p:cNvPr>
          <p:cNvSpPr>
            <a:spLocks noGrp="1"/>
          </p:cNvSpPr>
          <p:nvPr>
            <p:ph type="pic" sz="quarter" idx="17" hasCustomPrompt="1"/>
          </p:nvPr>
        </p:nvSpPr>
        <p:spPr>
          <a:xfrm>
            <a:off x="2732140" y="2921104"/>
            <a:ext cx="1302311" cy="914400"/>
          </a:xfrm>
        </p:spPr>
        <p:txBody>
          <a:bodyPr/>
          <a:lstStyle>
            <a:lvl1pPr marL="0" indent="0">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4" name="Picture Placeholder 32">
            <a:extLst>
              <a:ext uri="{FF2B5EF4-FFF2-40B4-BE49-F238E27FC236}">
                <a16:creationId xmlns:a16="http://schemas.microsoft.com/office/drawing/2014/main" id="{34437CB5-4FD1-BD4C-9E3F-DE0347134F2E}"/>
              </a:ext>
            </a:extLst>
          </p:cNvPr>
          <p:cNvSpPr>
            <a:spLocks noGrp="1"/>
          </p:cNvSpPr>
          <p:nvPr>
            <p:ph type="pic" sz="quarter" idx="18" hasCustomPrompt="1"/>
          </p:nvPr>
        </p:nvSpPr>
        <p:spPr>
          <a:xfrm>
            <a:off x="791894" y="2921104"/>
            <a:ext cx="1828800" cy="914400"/>
          </a:xfrm>
        </p:spPr>
        <p:txBody>
          <a:bodyPr/>
          <a:lstStyle>
            <a:lvl1pPr marL="0" indent="0" algn="l">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6" name="Picture Placeholder 34">
            <a:extLst>
              <a:ext uri="{FF2B5EF4-FFF2-40B4-BE49-F238E27FC236}">
                <a16:creationId xmlns:a16="http://schemas.microsoft.com/office/drawing/2014/main" id="{7D39CEF2-EAFF-1F4F-8C1B-1AFC16A91F45}"/>
              </a:ext>
            </a:extLst>
          </p:cNvPr>
          <p:cNvSpPr>
            <a:spLocks noGrp="1"/>
          </p:cNvSpPr>
          <p:nvPr>
            <p:ph type="pic" sz="quarter" idx="19" hasCustomPrompt="1"/>
          </p:nvPr>
        </p:nvSpPr>
        <p:spPr>
          <a:xfrm>
            <a:off x="4145897" y="2921104"/>
            <a:ext cx="2167575" cy="914400"/>
          </a:xfrm>
        </p:spPr>
        <p:txBody>
          <a:bodyPr/>
          <a:lstStyle>
            <a:lvl1pPr>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7" name="Picture Placeholder 18">
            <a:extLst>
              <a:ext uri="{FF2B5EF4-FFF2-40B4-BE49-F238E27FC236}">
                <a16:creationId xmlns:a16="http://schemas.microsoft.com/office/drawing/2014/main" id="{55971632-141A-4A41-AE8A-7917773F35A5}"/>
              </a:ext>
            </a:extLst>
          </p:cNvPr>
          <p:cNvSpPr>
            <a:spLocks noGrp="1"/>
          </p:cNvSpPr>
          <p:nvPr>
            <p:ph type="pic" sz="quarter" idx="14" hasCustomPrompt="1"/>
          </p:nvPr>
        </p:nvSpPr>
        <p:spPr>
          <a:xfrm>
            <a:off x="7565571" y="1342125"/>
            <a:ext cx="2623459" cy="1461583"/>
          </a:xfrm>
        </p:spPr>
        <p:txBody>
          <a:bodyPr/>
          <a:lstStyle>
            <a:lvl1pPr algn="ctr">
              <a:buFontTx/>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8" name="Picture Placeholder 30">
            <a:extLst>
              <a:ext uri="{FF2B5EF4-FFF2-40B4-BE49-F238E27FC236}">
                <a16:creationId xmlns:a16="http://schemas.microsoft.com/office/drawing/2014/main" id="{3A1840DD-E6D4-FF44-BEE3-04222F6806E5}"/>
              </a:ext>
            </a:extLst>
          </p:cNvPr>
          <p:cNvSpPr>
            <a:spLocks noGrp="1"/>
          </p:cNvSpPr>
          <p:nvPr>
            <p:ph type="pic" sz="quarter" idx="20" hasCustomPrompt="1"/>
          </p:nvPr>
        </p:nvSpPr>
        <p:spPr>
          <a:xfrm>
            <a:off x="6424919" y="2921812"/>
            <a:ext cx="1135118" cy="914400"/>
          </a:xfrm>
        </p:spPr>
        <p:txBody>
          <a:bodyPr/>
          <a:lstStyle>
            <a:lvl1pPr marL="0" indent="0">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17" name="Text Placeholder 4">
            <a:extLst>
              <a:ext uri="{FF2B5EF4-FFF2-40B4-BE49-F238E27FC236}">
                <a16:creationId xmlns:a16="http://schemas.microsoft.com/office/drawing/2014/main" id="{C02D1180-C050-974C-B328-F450BBE244DD}"/>
              </a:ext>
            </a:extLst>
          </p:cNvPr>
          <p:cNvSpPr>
            <a:spLocks noGrp="1"/>
          </p:cNvSpPr>
          <p:nvPr>
            <p:ph type="body" sz="quarter" idx="22" hasCustomPrompt="1"/>
          </p:nvPr>
        </p:nvSpPr>
        <p:spPr>
          <a:xfrm>
            <a:off x="773147" y="5382133"/>
            <a:ext cx="6351553" cy="1142491"/>
          </a:xfrm>
        </p:spPr>
        <p:txBody>
          <a:bodyPr lIns="0" tIns="0" rIns="0" bIns="0"/>
          <a:lstStyle>
            <a:lvl1pPr>
              <a:buFontTx/>
              <a:buNone/>
              <a:defRPr sz="14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4" name="Picture 3">
            <a:extLst>
              <a:ext uri="{FF2B5EF4-FFF2-40B4-BE49-F238E27FC236}">
                <a16:creationId xmlns:a16="http://schemas.microsoft.com/office/drawing/2014/main" id="{C9BEC3E3-A630-AA4F-992A-001F1FFBCBA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32928" y="206264"/>
            <a:ext cx="1899562" cy="827777"/>
          </a:xfrm>
          <a:prstGeom prst="rect">
            <a:avLst/>
          </a:prstGeom>
        </p:spPr>
      </p:pic>
      <p:pic>
        <p:nvPicPr>
          <p:cNvPr id="6" name="Picture 5">
            <a:extLst>
              <a:ext uri="{FF2B5EF4-FFF2-40B4-BE49-F238E27FC236}">
                <a16:creationId xmlns:a16="http://schemas.microsoft.com/office/drawing/2014/main" id="{3E4DA566-7623-2445-81B1-57244B033C0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30507" y="5068122"/>
            <a:ext cx="1740628" cy="253070"/>
          </a:xfrm>
          <a:prstGeom prst="rect">
            <a:avLst/>
          </a:prstGeom>
        </p:spPr>
      </p:pic>
    </p:spTree>
    <p:extLst>
      <p:ext uri="{BB962C8B-B14F-4D97-AF65-F5344CB8AC3E}">
        <p14:creationId xmlns:p14="http://schemas.microsoft.com/office/powerpoint/2010/main" val="224231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_and_Content_U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648" y="359772"/>
            <a:ext cx="10480752" cy="570225"/>
          </a:xfrm>
          <a:prstGeom prst="rect">
            <a:avLst/>
          </a:prstGeom>
        </p:spPr>
        <p:txBody>
          <a:bodyPr/>
          <a:lstStyle>
            <a:lvl1pPr marL="0">
              <a:defRPr/>
            </a:lvl1pPr>
          </a:lstStyle>
          <a:p>
            <a:r>
              <a:rPr lang="en-US" dirty="0"/>
              <a:t>Title and Content - Click to add title</a:t>
            </a:r>
          </a:p>
        </p:txBody>
      </p:sp>
      <p:sp>
        <p:nvSpPr>
          <p:cNvPr id="3" name="Content Placeholder 2"/>
          <p:cNvSpPr>
            <a:spLocks noGrp="1"/>
          </p:cNvSpPr>
          <p:nvPr>
            <p:ph idx="1" hasCustomPrompt="1"/>
          </p:nvPr>
        </p:nvSpPr>
        <p:spPr>
          <a:xfrm>
            <a:off x="720647" y="1429233"/>
            <a:ext cx="10480751" cy="4636287"/>
          </a:xfrm>
          <a:prstGeom prst="rect">
            <a:avLst/>
          </a:prstGeom>
        </p:spPr>
        <p:txBody>
          <a:bodyPr/>
          <a:lstStyle>
            <a:lvl1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7">
            <a:extLst>
              <a:ext uri="{FF2B5EF4-FFF2-40B4-BE49-F238E27FC236}">
                <a16:creationId xmlns:a16="http://schemas.microsoft.com/office/drawing/2014/main" id="{84653370-8875-2C4D-A315-258AE5BBDEBE}"/>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solidFill>
                <a:latin typeface="Open Sans" panose="020B0606030504020204" pitchFamily="34" charset="0"/>
              </a:defRPr>
            </a:lvl1pPr>
          </a:lstStyle>
          <a:p>
            <a:fld id="{F6B149FD-26F7-3645-B4E7-BA8B8CC5EEA8}" type="slidenum">
              <a:rPr lang="en-US" smtClean="0"/>
              <a:pPr/>
              <a:t>‹#›</a:t>
            </a:fld>
            <a:endParaRPr lang="en-US" dirty="0"/>
          </a:p>
        </p:txBody>
      </p:sp>
      <p:sp>
        <p:nvSpPr>
          <p:cNvPr id="11" name="Date Placeholder 8">
            <a:extLst>
              <a:ext uri="{FF2B5EF4-FFF2-40B4-BE49-F238E27FC236}">
                <a16:creationId xmlns:a16="http://schemas.microsoft.com/office/drawing/2014/main" id="{60925A80-6FB1-1F4E-8281-11634B44449A}"/>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12" name="Footer Placeholder 9">
            <a:extLst>
              <a:ext uri="{FF2B5EF4-FFF2-40B4-BE49-F238E27FC236}">
                <a16:creationId xmlns:a16="http://schemas.microsoft.com/office/drawing/2014/main" id="{C3CAD971-D42D-864F-B8DE-C3410EC67E06}"/>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238501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_and_Double_Content_U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648" y="359772"/>
            <a:ext cx="10480752" cy="570225"/>
          </a:xfrm>
          <a:prstGeom prst="rect">
            <a:avLst/>
          </a:prstGeom>
        </p:spPr>
        <p:txBody>
          <a:bodyPr/>
          <a:lstStyle>
            <a:lvl1pPr>
              <a:defRPr/>
            </a:lvl1pPr>
          </a:lstStyle>
          <a:p>
            <a:r>
              <a:rPr lang="en-US" dirty="0"/>
              <a:t>Title and Double Content - Click to add title</a:t>
            </a:r>
          </a:p>
        </p:txBody>
      </p:sp>
      <p:sp>
        <p:nvSpPr>
          <p:cNvPr id="7" name="Content Placeholder 6"/>
          <p:cNvSpPr>
            <a:spLocks noGrp="1"/>
          </p:cNvSpPr>
          <p:nvPr>
            <p:ph sz="quarter" idx="13" hasCustomPrompt="1"/>
          </p:nvPr>
        </p:nvSpPr>
        <p:spPr>
          <a:xfrm>
            <a:off x="720724" y="1409700"/>
            <a:ext cx="5029200" cy="4648200"/>
          </a:xfrm>
          <a:prstGeom prst="rect">
            <a:avLst/>
          </a:prstGeom>
        </p:spPr>
        <p:txBody>
          <a:bodyPr/>
          <a:lstStyle>
            <a:lvl1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4" hasCustomPrompt="1"/>
          </p:nvPr>
        </p:nvSpPr>
        <p:spPr>
          <a:xfrm>
            <a:off x="6158660" y="1409700"/>
            <a:ext cx="5029200" cy="4648200"/>
          </a:xfrm>
          <a:prstGeom prst="rect">
            <a:avLst/>
          </a:prstGeom>
        </p:spPr>
        <p:txBody>
          <a:bodyPr/>
          <a:lstStyle>
            <a:lvl1pPr>
              <a:defRPr b="0" i="0">
                <a:latin typeface="Open Sans" panose="020B0606030504020204" pitchFamily="34" charset="0"/>
                <a:ea typeface="Open Sans" panose="020B0606030504020204" pitchFamily="34" charset="0"/>
                <a:cs typeface="Open Sans" panose="020B0606030504020204" pitchFamily="34" charset="0"/>
              </a:defRPr>
            </a:lvl1pPr>
            <a:lvl2pPr>
              <a:defRPr b="0" i="0">
                <a:latin typeface="Open Sans" panose="020B0606030504020204" pitchFamily="34" charset="0"/>
                <a:ea typeface="Open Sans" panose="020B0606030504020204" pitchFamily="34" charset="0"/>
                <a:cs typeface="Open Sans" panose="020B0606030504020204" pitchFamily="34" charset="0"/>
              </a:defRPr>
            </a:lvl2pPr>
            <a:lvl3pPr>
              <a:defRPr b="0" i="0">
                <a:latin typeface="Open Sans" panose="020B0606030504020204" pitchFamily="34" charset="0"/>
                <a:ea typeface="Open Sans" panose="020B0606030504020204" pitchFamily="34" charset="0"/>
                <a:cs typeface="Open Sans" panose="020B0606030504020204" pitchFamily="34" charset="0"/>
              </a:defRPr>
            </a:lvl3pPr>
            <a:lvl4pPr>
              <a:defRPr b="0" i="0">
                <a:latin typeface="Open Sans" panose="020B0606030504020204" pitchFamily="34" charset="0"/>
                <a:ea typeface="Open Sans" panose="020B0606030504020204" pitchFamily="34" charset="0"/>
                <a:cs typeface="Open Sans" panose="020B0606030504020204" pitchFamily="34" charset="0"/>
              </a:defRPr>
            </a:lvl4pPr>
            <a:lvl5pP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7">
            <a:extLst>
              <a:ext uri="{FF2B5EF4-FFF2-40B4-BE49-F238E27FC236}">
                <a16:creationId xmlns:a16="http://schemas.microsoft.com/office/drawing/2014/main" id="{533CBC10-5638-7E46-81C8-B530E4D766CD}"/>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solidFill>
                <a:latin typeface="Open Sans" panose="020B0606030504020204" pitchFamily="34" charset="0"/>
              </a:defRPr>
            </a:lvl1pPr>
          </a:lstStyle>
          <a:p>
            <a:fld id="{F6B149FD-26F7-3645-B4E7-BA8B8CC5EEA8}" type="slidenum">
              <a:rPr lang="en-US" smtClean="0"/>
              <a:pPr/>
              <a:t>‹#›</a:t>
            </a:fld>
            <a:endParaRPr lang="en-US" dirty="0"/>
          </a:p>
        </p:txBody>
      </p:sp>
      <p:sp>
        <p:nvSpPr>
          <p:cNvPr id="13" name="Date Placeholder 8">
            <a:extLst>
              <a:ext uri="{FF2B5EF4-FFF2-40B4-BE49-F238E27FC236}">
                <a16:creationId xmlns:a16="http://schemas.microsoft.com/office/drawing/2014/main" id="{CC0FC208-2094-5247-B442-914250E198CE}"/>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14" name="Footer Placeholder 9">
            <a:extLst>
              <a:ext uri="{FF2B5EF4-FFF2-40B4-BE49-F238E27FC236}">
                <a16:creationId xmlns:a16="http://schemas.microsoft.com/office/drawing/2014/main" id="{93BA4CF5-05C5-E44F-BFA8-5F66D79FCD39}"/>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383454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2_Title_Only_U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648" y="359772"/>
            <a:ext cx="10480752" cy="570225"/>
          </a:xfrm>
          <a:prstGeom prst="rect">
            <a:avLst/>
          </a:prstGeom>
        </p:spPr>
        <p:txBody>
          <a:bodyPr/>
          <a:lstStyle>
            <a:lvl1pPr>
              <a:defRPr b="0">
                <a:latin typeface="+mj-lt"/>
              </a:defRPr>
            </a:lvl1pPr>
          </a:lstStyle>
          <a:p>
            <a:r>
              <a:rPr lang="en-US" dirty="0"/>
              <a:t>Title Only - Click to add title</a:t>
            </a:r>
          </a:p>
        </p:txBody>
      </p:sp>
      <p:sp>
        <p:nvSpPr>
          <p:cNvPr id="9" name="Slide Number Placeholder 7">
            <a:extLst>
              <a:ext uri="{FF2B5EF4-FFF2-40B4-BE49-F238E27FC236}">
                <a16:creationId xmlns:a16="http://schemas.microsoft.com/office/drawing/2014/main" id="{D9194FF3-FB44-4F4A-BEA2-4A866309EC42}"/>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solidFill>
                <a:latin typeface="Open Sans" panose="020B0606030504020204" pitchFamily="34" charset="0"/>
              </a:defRPr>
            </a:lvl1pPr>
          </a:lstStyle>
          <a:p>
            <a:fld id="{F6B149FD-26F7-3645-B4E7-BA8B8CC5EEA8}" type="slidenum">
              <a:rPr lang="en-US" smtClean="0"/>
              <a:pPr/>
              <a:t>‹#›</a:t>
            </a:fld>
            <a:endParaRPr lang="en-US" dirty="0"/>
          </a:p>
        </p:txBody>
      </p:sp>
      <p:sp>
        <p:nvSpPr>
          <p:cNvPr id="10" name="Date Placeholder 8">
            <a:extLst>
              <a:ext uri="{FF2B5EF4-FFF2-40B4-BE49-F238E27FC236}">
                <a16:creationId xmlns:a16="http://schemas.microsoft.com/office/drawing/2014/main" id="{E5A6C9AA-8F75-6E4A-9E5F-9953F798B908}"/>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11" name="Footer Placeholder 9">
            <a:extLst>
              <a:ext uri="{FF2B5EF4-FFF2-40B4-BE49-F238E27FC236}">
                <a16:creationId xmlns:a16="http://schemas.microsoft.com/office/drawing/2014/main" id="{8BF130D3-3334-8F4F-B697-35A9F2814C0B}"/>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229001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_Slide_UU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8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Section_Break_NM&amp;CA_U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30694" y="5064546"/>
            <a:ext cx="7070704" cy="993354"/>
          </a:xfrm>
        </p:spPr>
        <p:txBody>
          <a:bodyPr lIns="0" rIns="0">
            <a:normAutofit/>
          </a:bodyPr>
          <a:lstStyle>
            <a:lvl1pPr marL="0" indent="0" algn="l">
              <a:buNone/>
              <a:defRPr sz="1800" b="0" i="0" cap="none" spc="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add subtitle</a:t>
            </a:r>
          </a:p>
        </p:txBody>
      </p:sp>
      <p:sp>
        <p:nvSpPr>
          <p:cNvPr id="2" name="Title 1"/>
          <p:cNvSpPr>
            <a:spLocks noGrp="1"/>
          </p:cNvSpPr>
          <p:nvPr>
            <p:ph type="ctrTitle" hasCustomPrompt="1"/>
          </p:nvPr>
        </p:nvSpPr>
        <p:spPr>
          <a:xfrm>
            <a:off x="4130694" y="3112607"/>
            <a:ext cx="7070706" cy="1690255"/>
          </a:xfrm>
        </p:spPr>
        <p:txBody>
          <a:bodyPr lIns="0" rIns="0" anchor="ctr">
            <a:normAutofit/>
          </a:bodyPr>
          <a:lstStyle>
            <a:lvl1pPr algn="l">
              <a:lnSpc>
                <a:spcPts val="3700"/>
              </a:lnSpc>
              <a:defRPr sz="3600" b="0" i="0" spc="31" baseline="0">
                <a:solidFill>
                  <a:schemeClr val="bg1"/>
                </a:solidFill>
                <a:latin typeface="+mj-lt"/>
                <a:ea typeface="Open Sans SemiBold" panose="020B0606030504020204" pitchFamily="34" charset="0"/>
                <a:cs typeface="Open Sans SemiBold" panose="020B0606030504020204" pitchFamily="34" charset="0"/>
              </a:defRPr>
            </a:lvl1pPr>
          </a:lstStyle>
          <a:p>
            <a:r>
              <a:rPr lang="en-US" dirty="0"/>
              <a:t>Click to add section title</a:t>
            </a:r>
          </a:p>
        </p:txBody>
      </p:sp>
      <p:sp>
        <p:nvSpPr>
          <p:cNvPr id="8" name="Date Placeholder 8">
            <a:extLst>
              <a:ext uri="{FF2B5EF4-FFF2-40B4-BE49-F238E27FC236}">
                <a16:creationId xmlns:a16="http://schemas.microsoft.com/office/drawing/2014/main" id="{3BEBB9B5-AA21-3743-AE6F-D669D968EB9E}"/>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9" name="Footer Placeholder 9">
            <a:extLst>
              <a:ext uri="{FF2B5EF4-FFF2-40B4-BE49-F238E27FC236}">
                <a16:creationId xmlns:a16="http://schemas.microsoft.com/office/drawing/2014/main" id="{4B41CB23-D8A4-634B-8696-A8C38E3AC15F}"/>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133603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Content - Click to add title</a:t>
            </a:r>
          </a:p>
        </p:txBody>
      </p:sp>
      <p:sp>
        <p:nvSpPr>
          <p:cNvPr id="3" name="Content Placeholder 2"/>
          <p:cNvSpPr>
            <a:spLocks noGrp="1"/>
          </p:cNvSpPr>
          <p:nvPr>
            <p:ph idx="1" hasCustomPrompt="1"/>
          </p:nvPr>
        </p:nvSpPr>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vl2pPr>
            <a:lvl3pPr>
              <a:lnSpc>
                <a:spcPct val="100000"/>
              </a:lnSpc>
              <a:buFont typeface="Wingdings" pitchFamily="2" charset="2"/>
              <a:buChar char="§"/>
              <a:defRPr/>
            </a:lvl3pPr>
            <a:lvl4pPr>
              <a:lnSpc>
                <a:spcPct val="100000"/>
              </a:lnSpc>
              <a:buFont typeface="Wingdings" pitchFamily="2" charset="2"/>
              <a:buChar char="§"/>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7">
            <a:extLst>
              <a:ext uri="{FF2B5EF4-FFF2-40B4-BE49-F238E27FC236}">
                <a16:creationId xmlns:a16="http://schemas.microsoft.com/office/drawing/2014/main" id="{14DA5D46-7DB6-A447-B104-EB1662B30941}"/>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lumMod val="50000"/>
                  </a:schemeClr>
                </a:solidFill>
                <a:latin typeface="Open Sans" panose="020B0606030504020204" pitchFamily="34" charset="0"/>
              </a:defRPr>
            </a:lvl1pPr>
          </a:lstStyle>
          <a:p>
            <a:pPr algn="ctr"/>
            <a:fld id="{F6B149FD-26F7-3645-B4E7-BA8B8CC5EEA8}" type="slidenum">
              <a:rPr lang="en-US" smtClean="0"/>
              <a:pPr/>
              <a:t>‹#›</a:t>
            </a:fld>
            <a:endParaRPr lang="en-US" dirty="0"/>
          </a:p>
        </p:txBody>
      </p:sp>
      <p:sp>
        <p:nvSpPr>
          <p:cNvPr id="9" name="Date Placeholder 8">
            <a:extLst>
              <a:ext uri="{FF2B5EF4-FFF2-40B4-BE49-F238E27FC236}">
                <a16:creationId xmlns:a16="http://schemas.microsoft.com/office/drawing/2014/main" id="{6531D3A3-757D-8B47-A2D3-3517AB7E4E74}"/>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10" name="Footer Placeholder 9">
            <a:extLst>
              <a:ext uri="{FF2B5EF4-FFF2-40B4-BE49-F238E27FC236}">
                <a16:creationId xmlns:a16="http://schemas.microsoft.com/office/drawing/2014/main" id="{C6376D8E-D4AE-934B-B500-E11F86158FE7}"/>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44099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_and_Double_Content_UU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and Double Content - Click to add title</a:t>
            </a:r>
          </a:p>
        </p:txBody>
      </p:sp>
      <p:sp>
        <p:nvSpPr>
          <p:cNvPr id="9" name="Content Placeholder 8"/>
          <p:cNvSpPr>
            <a:spLocks noGrp="1"/>
          </p:cNvSpPr>
          <p:nvPr>
            <p:ph sz="quarter" idx="14" hasCustomPrompt="1"/>
          </p:nvPr>
        </p:nvSpPr>
        <p:spPr>
          <a:xfrm>
            <a:off x="6158660" y="1409700"/>
            <a:ext cx="5029200" cy="4648200"/>
          </a:xfrm>
        </p:spPr>
        <p:txBody>
          <a:bodyPr lIns="45720"/>
          <a:lstStyle>
            <a:lvl1pPr>
              <a:defRPr b="0" i="0">
                <a:latin typeface="Open Sans" panose="020B0606030504020204" pitchFamily="34" charset="0"/>
                <a:ea typeface="Open Sans" panose="020B0606030504020204" pitchFamily="34" charset="0"/>
                <a:cs typeface="Open Sans" panose="020B0606030504020204" pitchFamily="34" charset="0"/>
              </a:defRPr>
            </a:lvl1pPr>
            <a:lvl2pPr>
              <a:defRPr b="0" i="0">
                <a:latin typeface="Open Sans" panose="020B0606030504020204" pitchFamily="34" charset="0"/>
                <a:ea typeface="Open Sans" panose="020B0606030504020204" pitchFamily="34" charset="0"/>
                <a:cs typeface="Open Sans" panose="020B0606030504020204" pitchFamily="34" charset="0"/>
              </a:defRPr>
            </a:lvl2pPr>
            <a:lvl3pPr>
              <a:defRPr b="0" i="0">
                <a:latin typeface="Open Sans" panose="020B0606030504020204" pitchFamily="34" charset="0"/>
                <a:ea typeface="Open Sans" panose="020B0606030504020204" pitchFamily="34" charset="0"/>
                <a:cs typeface="Open Sans" panose="020B0606030504020204" pitchFamily="34" charset="0"/>
              </a:defRPr>
            </a:lvl3pPr>
            <a:lvl4pPr>
              <a:defRPr b="0" i="0">
                <a:latin typeface="Open Sans" panose="020B0606030504020204" pitchFamily="34" charset="0"/>
                <a:ea typeface="Open Sans" panose="020B0606030504020204" pitchFamily="34" charset="0"/>
                <a:cs typeface="Open Sans" panose="020B0606030504020204" pitchFamily="34" charset="0"/>
              </a:defRPr>
            </a:lvl4pPr>
            <a:lvl5pP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a:extLst>
              <a:ext uri="{FF2B5EF4-FFF2-40B4-BE49-F238E27FC236}">
                <a16:creationId xmlns:a16="http://schemas.microsoft.com/office/drawing/2014/main" id="{AFE68596-C998-4449-AA72-201F663B1080}"/>
              </a:ext>
            </a:extLst>
          </p:cNvPr>
          <p:cNvSpPr>
            <a:spLocks noGrp="1"/>
          </p:cNvSpPr>
          <p:nvPr>
            <p:ph sz="quarter" idx="13" hasCustomPrompt="1"/>
          </p:nvPr>
        </p:nvSpPr>
        <p:spPr>
          <a:xfrm>
            <a:off x="720724" y="1409700"/>
            <a:ext cx="5029200" cy="4648200"/>
          </a:xfrm>
        </p:spPr>
        <p:txBody>
          <a:bodyPr/>
          <a:lstStyle>
            <a:lvl1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2pPr>
            <a:lvl3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3pPr>
            <a:lvl4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4pPr>
            <a:lvl5pPr>
              <a:lnSpc>
                <a:spcPct val="100000"/>
              </a:lnSpc>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7">
            <a:extLst>
              <a:ext uri="{FF2B5EF4-FFF2-40B4-BE49-F238E27FC236}">
                <a16:creationId xmlns:a16="http://schemas.microsoft.com/office/drawing/2014/main" id="{88CC8865-9B06-F04A-B596-67CF2250F53A}"/>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lumMod val="50000"/>
                  </a:schemeClr>
                </a:solidFill>
                <a:latin typeface="Open Sans" panose="020B0606030504020204" pitchFamily="34" charset="0"/>
              </a:defRPr>
            </a:lvl1pPr>
          </a:lstStyle>
          <a:p>
            <a:pPr algn="ctr"/>
            <a:fld id="{F6B149FD-26F7-3645-B4E7-BA8B8CC5EEA8}" type="slidenum">
              <a:rPr lang="en-US" smtClean="0"/>
              <a:pPr/>
              <a:t>‹#›</a:t>
            </a:fld>
            <a:endParaRPr lang="en-US" dirty="0"/>
          </a:p>
        </p:txBody>
      </p:sp>
      <p:sp>
        <p:nvSpPr>
          <p:cNvPr id="14" name="Date Placeholder 8">
            <a:extLst>
              <a:ext uri="{FF2B5EF4-FFF2-40B4-BE49-F238E27FC236}">
                <a16:creationId xmlns:a16="http://schemas.microsoft.com/office/drawing/2014/main" id="{8984D5BE-3984-D642-8048-62E970BD9DC4}"/>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15" name="Footer Placeholder 9">
            <a:extLst>
              <a:ext uri="{FF2B5EF4-FFF2-40B4-BE49-F238E27FC236}">
                <a16:creationId xmlns:a16="http://schemas.microsoft.com/office/drawing/2014/main" id="{D37F498F-8C04-8E41-B8E2-2CF797996E17}"/>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411079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_Only_UU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atin typeface="+mj-lt"/>
              </a:defRPr>
            </a:lvl1pPr>
          </a:lstStyle>
          <a:p>
            <a:r>
              <a:rPr lang="en-US" dirty="0"/>
              <a:t>Title Only - Click to add title</a:t>
            </a:r>
          </a:p>
        </p:txBody>
      </p:sp>
      <p:sp>
        <p:nvSpPr>
          <p:cNvPr id="9" name="Slide Number Placeholder 7">
            <a:extLst>
              <a:ext uri="{FF2B5EF4-FFF2-40B4-BE49-F238E27FC236}">
                <a16:creationId xmlns:a16="http://schemas.microsoft.com/office/drawing/2014/main" id="{047140F4-9603-3740-AC59-61030724EC20}"/>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lumMod val="50000"/>
                  </a:schemeClr>
                </a:solidFill>
                <a:latin typeface="Open Sans" panose="020B0606030504020204" pitchFamily="34" charset="0"/>
              </a:defRPr>
            </a:lvl1pPr>
          </a:lstStyle>
          <a:p>
            <a:pPr algn="ctr"/>
            <a:fld id="{F6B149FD-26F7-3645-B4E7-BA8B8CC5EEA8}" type="slidenum">
              <a:rPr lang="en-US" smtClean="0"/>
              <a:pPr/>
              <a:t>‹#›</a:t>
            </a:fld>
            <a:endParaRPr lang="en-US" dirty="0"/>
          </a:p>
        </p:txBody>
      </p:sp>
      <p:sp>
        <p:nvSpPr>
          <p:cNvPr id="10" name="Date Placeholder 8">
            <a:extLst>
              <a:ext uri="{FF2B5EF4-FFF2-40B4-BE49-F238E27FC236}">
                <a16:creationId xmlns:a16="http://schemas.microsoft.com/office/drawing/2014/main" id="{32A26D86-2879-4B46-86CA-D69ABD3FE84D}"/>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11" name="Footer Placeholder 9">
            <a:extLst>
              <a:ext uri="{FF2B5EF4-FFF2-40B4-BE49-F238E27FC236}">
                <a16:creationId xmlns:a16="http://schemas.microsoft.com/office/drawing/2014/main" id="{5B861089-20B6-544A-BC46-4CA4C9A1BB22}"/>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205680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_Slide_UU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13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a:t>TITLE ONLY - CLICK TO ADD TITLE</a:t>
            </a:r>
          </a:p>
        </p:txBody>
      </p:sp>
      <p:sp>
        <p:nvSpPr>
          <p:cNvPr id="5" name="Slide Number Placeholder 5">
            <a:extLst>
              <a:ext uri="{FF2B5EF4-FFF2-40B4-BE49-F238E27FC236}">
                <a16:creationId xmlns:a16="http://schemas.microsoft.com/office/drawing/2014/main" id="{6E97028B-705D-5846-9BF6-441624A3FB9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315739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_Slide_NM&amp;CA_U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2405A7D0-A065-44E8-BD31-2D1AF2D5E0D2}"/>
              </a:ext>
            </a:extLst>
          </p:cNvPr>
          <p:cNvSpPr txBox="1"/>
          <p:nvPr userDrawn="1"/>
        </p:nvSpPr>
        <p:spPr>
          <a:xfrm>
            <a:off x="10193121" y="5382134"/>
            <a:ext cx="1998880" cy="1200329"/>
          </a:xfrm>
          <a:prstGeom prst="rect">
            <a:avLst/>
          </a:prstGeom>
          <a:noFill/>
        </p:spPr>
        <p:txBody>
          <a:bodyPr wrap="square" rtlCol="0">
            <a:spAutoFit/>
          </a:bodyPr>
          <a:lstStyle/>
          <a:p>
            <a:pPr algn="ctr"/>
            <a:r>
              <a:rPr lang="en-US" sz="800" b="0" i="0" u="none" strike="noStrike" kern="1200" dirty="0">
                <a:solidFill>
                  <a:schemeClr val="bg1"/>
                </a:solidFill>
                <a:effectLst/>
                <a:latin typeface="Open Sans" panose="020B0606030504020204" pitchFamily="34" charset="0"/>
                <a:ea typeface="+mn-ea"/>
                <a:cs typeface="+mn-cs"/>
              </a:rPr>
              <a:t>Sandia National Laboratories is a </a:t>
            </a:r>
            <a:r>
              <a:rPr lang="en-US" sz="800" b="0" i="0" u="none" strike="noStrike" kern="1200" dirty="0" err="1">
                <a:solidFill>
                  <a:schemeClr val="bg1"/>
                </a:solidFill>
                <a:effectLst/>
                <a:latin typeface="Open Sans" panose="020B0606030504020204" pitchFamily="34" charset="0"/>
                <a:ea typeface="+mn-ea"/>
                <a:cs typeface="+mn-cs"/>
              </a:rPr>
              <a:t>multimission</a:t>
            </a:r>
            <a:r>
              <a:rPr lang="en-US" sz="800" b="0" i="0" u="none" strike="noStrike" kern="1200" dirty="0">
                <a:solidFill>
                  <a:schemeClr val="bg1"/>
                </a:solidFill>
                <a:effectLst/>
                <a:latin typeface="Open Sans" panose="020B0606030504020204" pitchFamily="34" charset="0"/>
                <a:ea typeface="+mn-ea"/>
                <a:cs typeface="+mn-cs"/>
              </a:rPr>
              <a:t> laboratory managed and operated by National Technology &amp; Engineering Solutions of Sandia, LLC, a wholly owned subsidiary of Honeywell International Inc., for the U.S. Department of Energy’s National Nuclear Security Administration under contract DE-NA0003525.</a:t>
            </a:r>
            <a:endParaRPr lang="en-US" sz="800" b="0"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Picture Placeholder 30">
            <a:extLst>
              <a:ext uri="{FF2B5EF4-FFF2-40B4-BE49-F238E27FC236}">
                <a16:creationId xmlns:a16="http://schemas.microsoft.com/office/drawing/2014/main" id="{F1AEF7CB-72B7-B743-A375-6E9BEACA8799}"/>
              </a:ext>
            </a:extLst>
          </p:cNvPr>
          <p:cNvSpPr>
            <a:spLocks noGrp="1"/>
          </p:cNvSpPr>
          <p:nvPr>
            <p:ph type="pic" sz="quarter" idx="17" hasCustomPrompt="1"/>
          </p:nvPr>
        </p:nvSpPr>
        <p:spPr>
          <a:xfrm>
            <a:off x="2732140" y="2921104"/>
            <a:ext cx="1302311" cy="914400"/>
          </a:xfrm>
          <a:prstGeom prst="rect">
            <a:avLst/>
          </a:prstGeom>
        </p:spPr>
        <p:txBody>
          <a:bodyPr/>
          <a:lstStyle>
            <a:lvl1pPr marL="0" indent="0">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4" name="Picture Placeholder 32">
            <a:extLst>
              <a:ext uri="{FF2B5EF4-FFF2-40B4-BE49-F238E27FC236}">
                <a16:creationId xmlns:a16="http://schemas.microsoft.com/office/drawing/2014/main" id="{34437CB5-4FD1-BD4C-9E3F-DE0347134F2E}"/>
              </a:ext>
            </a:extLst>
          </p:cNvPr>
          <p:cNvSpPr>
            <a:spLocks noGrp="1"/>
          </p:cNvSpPr>
          <p:nvPr>
            <p:ph type="pic" sz="quarter" idx="18" hasCustomPrompt="1"/>
          </p:nvPr>
        </p:nvSpPr>
        <p:spPr>
          <a:xfrm>
            <a:off x="791894" y="2921104"/>
            <a:ext cx="1828800" cy="914400"/>
          </a:xfrm>
          <a:prstGeom prst="rect">
            <a:avLst/>
          </a:prstGeom>
        </p:spPr>
        <p:txBody>
          <a:bodyPr/>
          <a:lstStyle>
            <a:lvl1pPr marL="0" indent="0" algn="l">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6" name="Picture Placeholder 34">
            <a:extLst>
              <a:ext uri="{FF2B5EF4-FFF2-40B4-BE49-F238E27FC236}">
                <a16:creationId xmlns:a16="http://schemas.microsoft.com/office/drawing/2014/main" id="{7D39CEF2-EAFF-1F4F-8C1B-1AFC16A91F45}"/>
              </a:ext>
            </a:extLst>
          </p:cNvPr>
          <p:cNvSpPr>
            <a:spLocks noGrp="1"/>
          </p:cNvSpPr>
          <p:nvPr>
            <p:ph type="pic" sz="quarter" idx="19" hasCustomPrompt="1"/>
          </p:nvPr>
        </p:nvSpPr>
        <p:spPr>
          <a:xfrm>
            <a:off x="4145897" y="2921104"/>
            <a:ext cx="2167575" cy="914400"/>
          </a:xfrm>
          <a:prstGeom prst="rect">
            <a:avLst/>
          </a:prstGeom>
        </p:spPr>
        <p:txBody>
          <a:bodyPr/>
          <a:lstStyle>
            <a:lvl1pPr>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7" name="Picture Placeholder 18">
            <a:extLst>
              <a:ext uri="{FF2B5EF4-FFF2-40B4-BE49-F238E27FC236}">
                <a16:creationId xmlns:a16="http://schemas.microsoft.com/office/drawing/2014/main" id="{55971632-141A-4A41-AE8A-7917773F35A5}"/>
              </a:ext>
            </a:extLst>
          </p:cNvPr>
          <p:cNvSpPr>
            <a:spLocks noGrp="1"/>
          </p:cNvSpPr>
          <p:nvPr>
            <p:ph type="pic" sz="quarter" idx="14" hasCustomPrompt="1"/>
          </p:nvPr>
        </p:nvSpPr>
        <p:spPr>
          <a:xfrm>
            <a:off x="7565571" y="1342125"/>
            <a:ext cx="2623459" cy="1461583"/>
          </a:xfrm>
          <a:prstGeom prst="rect">
            <a:avLst/>
          </a:prstGeom>
        </p:spPr>
        <p:txBody>
          <a:bodyPr/>
          <a:lstStyle>
            <a:lvl1pPr algn="ctr">
              <a:buFontTx/>
              <a:buNone/>
              <a:defRPr sz="18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38" name="Picture Placeholder 30">
            <a:extLst>
              <a:ext uri="{FF2B5EF4-FFF2-40B4-BE49-F238E27FC236}">
                <a16:creationId xmlns:a16="http://schemas.microsoft.com/office/drawing/2014/main" id="{3A1840DD-E6D4-FF44-BEE3-04222F6806E5}"/>
              </a:ext>
            </a:extLst>
          </p:cNvPr>
          <p:cNvSpPr>
            <a:spLocks noGrp="1"/>
          </p:cNvSpPr>
          <p:nvPr>
            <p:ph type="pic" sz="quarter" idx="20" hasCustomPrompt="1"/>
          </p:nvPr>
        </p:nvSpPr>
        <p:spPr>
          <a:xfrm>
            <a:off x="6424919" y="2921812"/>
            <a:ext cx="1135118" cy="914400"/>
          </a:xfrm>
          <a:prstGeom prst="rect">
            <a:avLst/>
          </a:prstGeom>
        </p:spPr>
        <p:txBody>
          <a:bodyPr/>
          <a:lstStyle>
            <a:lvl1pPr marL="0" indent="0">
              <a:buFontTx/>
              <a:buNone/>
              <a:defRPr sz="1200" b="0" i="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icon to add image</a:t>
            </a:r>
          </a:p>
        </p:txBody>
      </p:sp>
      <p:sp>
        <p:nvSpPr>
          <p:cNvPr id="16" name="Title 1">
            <a:extLst>
              <a:ext uri="{FF2B5EF4-FFF2-40B4-BE49-F238E27FC236}">
                <a16:creationId xmlns:a16="http://schemas.microsoft.com/office/drawing/2014/main" id="{6A640D0C-6768-054F-A9E5-72433DED96A0}"/>
              </a:ext>
            </a:extLst>
          </p:cNvPr>
          <p:cNvSpPr>
            <a:spLocks noGrp="1"/>
          </p:cNvSpPr>
          <p:nvPr>
            <p:ph type="ctrTitle" hasCustomPrompt="1"/>
          </p:nvPr>
        </p:nvSpPr>
        <p:spPr>
          <a:xfrm>
            <a:off x="773147" y="1194099"/>
            <a:ext cx="6351553" cy="1727005"/>
          </a:xfrm>
        </p:spPr>
        <p:txBody>
          <a:bodyPr lIns="0" tIns="91440" rIns="0" bIns="91440" anchor="ctr">
            <a:normAutofit/>
          </a:bodyPr>
          <a:lstStyle>
            <a:lvl1pPr algn="l">
              <a:lnSpc>
                <a:spcPts val="3700"/>
              </a:lnSpc>
              <a:defRPr sz="3600" b="0" i="0" spc="31" baseline="0">
                <a:solidFill>
                  <a:schemeClr val="bg1"/>
                </a:solidFill>
                <a:latin typeface="+mj-lt"/>
                <a:ea typeface="Open Sans SemiBold" panose="020B0606030504020204" pitchFamily="34" charset="0"/>
                <a:cs typeface="Open Sans SemiBold" panose="020B0606030504020204" pitchFamily="34" charset="0"/>
              </a:defRPr>
            </a:lvl1pPr>
          </a:lstStyle>
          <a:p>
            <a:r>
              <a:rPr lang="en-US" dirty="0"/>
              <a:t>Click to add title</a:t>
            </a:r>
          </a:p>
        </p:txBody>
      </p:sp>
      <p:sp>
        <p:nvSpPr>
          <p:cNvPr id="17" name="Text Placeholder 24">
            <a:extLst>
              <a:ext uri="{FF2B5EF4-FFF2-40B4-BE49-F238E27FC236}">
                <a16:creationId xmlns:a16="http://schemas.microsoft.com/office/drawing/2014/main" id="{49EC6533-A0BD-5E46-AF14-AB8CC26AA90C}"/>
              </a:ext>
            </a:extLst>
          </p:cNvPr>
          <p:cNvSpPr>
            <a:spLocks noGrp="1"/>
          </p:cNvSpPr>
          <p:nvPr>
            <p:ph type="body" sz="quarter" idx="15" hasCustomPrompt="1"/>
          </p:nvPr>
        </p:nvSpPr>
        <p:spPr>
          <a:xfrm>
            <a:off x="10286421" y="6586868"/>
            <a:ext cx="1828800" cy="136525"/>
          </a:xfr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18" name="Subtitle 2">
            <a:extLst>
              <a:ext uri="{FF2B5EF4-FFF2-40B4-BE49-F238E27FC236}">
                <a16:creationId xmlns:a16="http://schemas.microsoft.com/office/drawing/2014/main" id="{B7B0D49C-82E5-0B42-A64F-A7234DA2B09F}"/>
              </a:ext>
            </a:extLst>
          </p:cNvPr>
          <p:cNvSpPr>
            <a:spLocks noGrp="1"/>
          </p:cNvSpPr>
          <p:nvPr>
            <p:ph type="subTitle" idx="1" hasCustomPrompt="1"/>
          </p:nvPr>
        </p:nvSpPr>
        <p:spPr>
          <a:xfrm>
            <a:off x="773147" y="4142965"/>
            <a:ext cx="6351553" cy="914399"/>
          </a:xfrm>
        </p:spPr>
        <p:txBody>
          <a:bodyPr lIns="0" tIns="0" rIns="0" bIns="0" anchor="b">
            <a:normAutofit/>
          </a:bodyPr>
          <a:lstStyle>
            <a:lvl1pPr marL="0" indent="0" algn="l">
              <a:buNone/>
              <a:defRPr sz="1800" b="0" i="0" cap="none" spc="200" baseline="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ADD PRESENTER/AUTHOR NAMES</a:t>
            </a:r>
          </a:p>
        </p:txBody>
      </p:sp>
      <p:sp>
        <p:nvSpPr>
          <p:cNvPr id="19" name="Text Placeholder 4">
            <a:extLst>
              <a:ext uri="{FF2B5EF4-FFF2-40B4-BE49-F238E27FC236}">
                <a16:creationId xmlns:a16="http://schemas.microsoft.com/office/drawing/2014/main" id="{044566E6-F23A-E842-B04D-8E74C1E5C088}"/>
              </a:ext>
            </a:extLst>
          </p:cNvPr>
          <p:cNvSpPr>
            <a:spLocks noGrp="1"/>
          </p:cNvSpPr>
          <p:nvPr>
            <p:ph type="body" sz="quarter" idx="22" hasCustomPrompt="1"/>
          </p:nvPr>
        </p:nvSpPr>
        <p:spPr>
          <a:xfrm>
            <a:off x="773147" y="5382133"/>
            <a:ext cx="6351553" cy="1142491"/>
          </a:xfrm>
        </p:spPr>
        <p:txBody>
          <a:bodyPr lIns="0" tIns="0" rIns="0" bIns="0"/>
          <a:lstStyle>
            <a:lvl1pPr>
              <a:buFontTx/>
              <a:buNone/>
              <a:defRPr sz="14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2" name="Picture 11">
            <a:extLst>
              <a:ext uri="{FF2B5EF4-FFF2-40B4-BE49-F238E27FC236}">
                <a16:creationId xmlns:a16="http://schemas.microsoft.com/office/drawing/2014/main" id="{4509C096-9973-EF42-BC88-D6ADDE589A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32928" y="206264"/>
            <a:ext cx="1899562" cy="827777"/>
          </a:xfrm>
          <a:prstGeom prst="rect">
            <a:avLst/>
          </a:prstGeom>
        </p:spPr>
      </p:pic>
      <p:pic>
        <p:nvPicPr>
          <p:cNvPr id="13" name="Picture 12">
            <a:extLst>
              <a:ext uri="{FF2B5EF4-FFF2-40B4-BE49-F238E27FC236}">
                <a16:creationId xmlns:a16="http://schemas.microsoft.com/office/drawing/2014/main" id="{7B30676C-5F7C-9C42-9914-B73F06BACB0C}"/>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272826" y="5073548"/>
            <a:ext cx="1863045" cy="257655"/>
          </a:xfrm>
          <a:prstGeom prst="rect">
            <a:avLst/>
          </a:prstGeom>
        </p:spPr>
      </p:pic>
    </p:spTree>
    <p:extLst>
      <p:ext uri="{BB962C8B-B14F-4D97-AF65-F5344CB8AC3E}">
        <p14:creationId xmlns:p14="http://schemas.microsoft.com/office/powerpoint/2010/main" val="1602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Section_Break_NM&amp;CA_U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0F807EE3-5A7B-7B43-9CD9-05809754EE92}"/>
              </a:ext>
            </a:extLst>
          </p:cNvPr>
          <p:cNvSpPr>
            <a:spLocks noGrp="1"/>
          </p:cNvSpPr>
          <p:nvPr>
            <p:ph type="subTitle" idx="1" hasCustomPrompt="1"/>
          </p:nvPr>
        </p:nvSpPr>
        <p:spPr>
          <a:xfrm>
            <a:off x="4130694" y="5064546"/>
            <a:ext cx="7070704" cy="993354"/>
          </a:xfrm>
        </p:spPr>
        <p:txBody>
          <a:bodyPr lIns="0" rIns="0">
            <a:normAutofit/>
          </a:bodyPr>
          <a:lstStyle>
            <a:lvl1pPr marL="0" indent="0" algn="l">
              <a:buNone/>
              <a:defRPr sz="1800" b="0" i="0" cap="none" spc="20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add subtitle</a:t>
            </a:r>
          </a:p>
        </p:txBody>
      </p:sp>
      <p:sp>
        <p:nvSpPr>
          <p:cNvPr id="10" name="Title 1">
            <a:extLst>
              <a:ext uri="{FF2B5EF4-FFF2-40B4-BE49-F238E27FC236}">
                <a16:creationId xmlns:a16="http://schemas.microsoft.com/office/drawing/2014/main" id="{AB80C274-88C4-EF40-AFFB-1D3EE28ABA97}"/>
              </a:ext>
            </a:extLst>
          </p:cNvPr>
          <p:cNvSpPr>
            <a:spLocks noGrp="1"/>
          </p:cNvSpPr>
          <p:nvPr>
            <p:ph type="ctrTitle" hasCustomPrompt="1"/>
          </p:nvPr>
        </p:nvSpPr>
        <p:spPr>
          <a:xfrm>
            <a:off x="4130694" y="3112607"/>
            <a:ext cx="7070706" cy="1690255"/>
          </a:xfrm>
        </p:spPr>
        <p:txBody>
          <a:bodyPr lIns="0" rIns="0" anchor="ctr">
            <a:normAutofit/>
          </a:bodyPr>
          <a:lstStyle>
            <a:lvl1pPr algn="l">
              <a:lnSpc>
                <a:spcPts val="3700"/>
              </a:lnSpc>
              <a:defRPr sz="3600" b="0" i="0" spc="31" baseline="0">
                <a:solidFill>
                  <a:schemeClr val="bg1"/>
                </a:solidFill>
                <a:latin typeface="+mj-lt"/>
                <a:ea typeface="Open Sans SemiBold" panose="020B0606030504020204" pitchFamily="34" charset="0"/>
                <a:cs typeface="Open Sans SemiBold" panose="020B0606030504020204" pitchFamily="34" charset="0"/>
              </a:defRPr>
            </a:lvl1pPr>
          </a:lstStyle>
          <a:p>
            <a:r>
              <a:rPr lang="en-US" dirty="0"/>
              <a:t>Click to add section title</a:t>
            </a:r>
          </a:p>
        </p:txBody>
      </p:sp>
      <p:sp>
        <p:nvSpPr>
          <p:cNvPr id="12" name="Date Placeholder 8">
            <a:extLst>
              <a:ext uri="{FF2B5EF4-FFF2-40B4-BE49-F238E27FC236}">
                <a16:creationId xmlns:a16="http://schemas.microsoft.com/office/drawing/2014/main" id="{28F9A4F9-E91B-894E-980A-89E25D983C8D}"/>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13" name="Footer Placeholder 9">
            <a:extLst>
              <a:ext uri="{FF2B5EF4-FFF2-40B4-BE49-F238E27FC236}">
                <a16:creationId xmlns:a16="http://schemas.microsoft.com/office/drawing/2014/main" id="{9BB042E6-FFFD-3849-9A9F-1B3E03339F6B}"/>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36276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648" y="359772"/>
            <a:ext cx="10480752" cy="570225"/>
          </a:xfrm>
          <a:prstGeom prst="rect">
            <a:avLst/>
          </a:prstGeom>
        </p:spPr>
        <p:txBody>
          <a:bodyPr vert="horz" lIns="45720" tIns="45720" rIns="45720" bIns="45720" rtlCol="0" anchor="t">
            <a:normAutofit/>
          </a:bodyPr>
          <a:lstStyle/>
          <a:p>
            <a:r>
              <a:rPr lang="en-US" dirty="0"/>
              <a:t>Click to add title</a:t>
            </a:r>
          </a:p>
        </p:txBody>
      </p:sp>
      <p:sp>
        <p:nvSpPr>
          <p:cNvPr id="3" name="Text Placeholder 2"/>
          <p:cNvSpPr>
            <a:spLocks noGrp="1"/>
          </p:cNvSpPr>
          <p:nvPr>
            <p:ph type="body" idx="1"/>
          </p:nvPr>
        </p:nvSpPr>
        <p:spPr>
          <a:xfrm>
            <a:off x="720647" y="1429233"/>
            <a:ext cx="10480751" cy="4636287"/>
          </a:xfrm>
          <a:prstGeom prst="rect">
            <a:avLst/>
          </a:prstGeom>
        </p:spPr>
        <p:txBody>
          <a:bodyPr vert="horz" lIns="45720" tIns="45720" rIns="45720" bIns="45720" rtlCol="0">
            <a:normAutofit/>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D1E2D48-26E4-F540-8A4B-081EC834D04C}"/>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lumMod val="50000"/>
                  </a:schemeClr>
                </a:solidFill>
                <a:latin typeface="Open Sans" panose="020B0606030504020204" pitchFamily="34" charset="0"/>
              </a:defRPr>
            </a:lvl1pPr>
          </a:lstStyle>
          <a:p>
            <a:pPr algn="ctr"/>
            <a:fld id="{F6B149FD-26F7-3645-B4E7-BA8B8CC5EEA8}" type="slidenum">
              <a:rPr lang="en-US" smtClean="0"/>
              <a:pPr/>
              <a:t>‹#›</a:t>
            </a:fld>
            <a:endParaRPr lang="en-US" dirty="0"/>
          </a:p>
        </p:txBody>
      </p:sp>
      <p:sp>
        <p:nvSpPr>
          <p:cNvPr id="9" name="Date Placeholder 8">
            <a:extLst>
              <a:ext uri="{FF2B5EF4-FFF2-40B4-BE49-F238E27FC236}">
                <a16:creationId xmlns:a16="http://schemas.microsoft.com/office/drawing/2014/main" id="{F27CFCD6-42D6-CF46-A09D-23B16AA07F0A}"/>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10" name="Footer Placeholder 9">
            <a:extLst>
              <a:ext uri="{FF2B5EF4-FFF2-40B4-BE49-F238E27FC236}">
                <a16:creationId xmlns:a16="http://schemas.microsoft.com/office/drawing/2014/main" id="{AC1FC436-ACD0-714D-A860-1E9467D1FE58}"/>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3996895408"/>
      </p:ext>
    </p:extLst>
  </p:cSld>
  <p:clrMap bg1="lt1" tx1="dk1" bg2="lt2" tx2="dk2" accent1="accent1" accent2="accent2" accent3="accent3" accent4="accent4" accent5="accent5" accent6="accent6" hlink="hlink" folHlink="folHlink"/>
  <p:sldLayoutIdLst>
    <p:sldLayoutId id="2147483806" r:id="rId1"/>
    <p:sldLayoutId id="2147483701" r:id="rId2"/>
    <p:sldLayoutId id="2147483813" r:id="rId3"/>
    <p:sldLayoutId id="2147483697" r:id="rId4"/>
    <p:sldLayoutId id="2147483698" r:id="rId5"/>
    <p:sldLayoutId id="2147483769" r:id="rId6"/>
    <p:sldLayoutId id="214748381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2">
              <a:lumMod val="25000"/>
            </a:schemeClr>
          </a:solidFill>
          <a:latin typeface="+mj-lt"/>
          <a:ea typeface="Open Sans SemiBold" panose="020B0606030504020204" pitchFamily="34" charset="0"/>
          <a:cs typeface="Open Sans SemiBold" panose="020B0606030504020204" pitchFamily="34" charset="0"/>
        </a:defRPr>
      </a:lvl1pPr>
    </p:titleStyle>
    <p:bodyStyle>
      <a:lvl1pPr marL="0" indent="0" algn="l" defTabSz="914354" rtl="0" eaLnBrk="1" latinLnBrk="0" hangingPunct="0">
        <a:lnSpc>
          <a:spcPct val="100000"/>
        </a:lnSpc>
        <a:spcBef>
          <a:spcPts val="1200"/>
        </a:spcBef>
        <a:spcAft>
          <a:spcPts val="200"/>
        </a:spcAft>
        <a:buClr>
          <a:schemeClr val="accent1"/>
        </a:buClr>
        <a:buSzPct val="100000"/>
        <a:buFontTx/>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86909" indent="-285750" algn="l" defTabSz="914354" rtl="0" eaLnBrk="1" latinLnBrk="0" hangingPunct="0">
        <a:lnSpc>
          <a:spcPct val="100000"/>
        </a:lnSpc>
        <a:spcBef>
          <a:spcPts val="200"/>
        </a:spcBef>
        <a:spcAft>
          <a:spcPts val="400"/>
        </a:spcAft>
        <a:buClr>
          <a:schemeClr val="accent1"/>
        </a:buClr>
        <a:buFont typeface="Wingdings" pitchFamily="2" charset="2"/>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669780" indent="-285750" algn="l" defTabSz="914354" rtl="0" eaLnBrk="1" latinLnBrk="0" hangingPunct="0">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852651" indent="-285750" algn="l" defTabSz="914354" rtl="0" eaLnBrk="1" latinLnBrk="0" hangingPunct="0">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035522" indent="-285750" algn="l" defTabSz="914354" rtl="0" eaLnBrk="1" latinLnBrk="0" hangingPunct="0">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6A1891C8-40F6-0844-84D7-FB57C74DFCAB}"/>
              </a:ext>
            </a:extLst>
          </p:cNvPr>
          <p:cNvSpPr>
            <a:spLocks noGrp="1"/>
          </p:cNvSpPr>
          <p:nvPr>
            <p:ph type="title"/>
          </p:nvPr>
        </p:nvSpPr>
        <p:spPr>
          <a:xfrm>
            <a:off x="720648" y="359772"/>
            <a:ext cx="10480752" cy="570225"/>
          </a:xfrm>
          <a:prstGeom prst="rect">
            <a:avLst/>
          </a:prstGeom>
        </p:spPr>
        <p:txBody>
          <a:bodyPr vert="horz" lIns="45720" tIns="45720" rIns="45720" bIns="45720" rtlCol="0" anchor="t">
            <a:normAutofit/>
          </a:bodyPr>
          <a:lstStyle/>
          <a:p>
            <a:r>
              <a:rPr lang="en-US" dirty="0"/>
              <a:t>Click to add title</a:t>
            </a:r>
          </a:p>
        </p:txBody>
      </p:sp>
      <p:sp>
        <p:nvSpPr>
          <p:cNvPr id="11" name="Text Placeholder 2">
            <a:extLst>
              <a:ext uri="{FF2B5EF4-FFF2-40B4-BE49-F238E27FC236}">
                <a16:creationId xmlns:a16="http://schemas.microsoft.com/office/drawing/2014/main" id="{11E04381-06F4-6A4A-986B-6305FD5236CF}"/>
              </a:ext>
            </a:extLst>
          </p:cNvPr>
          <p:cNvSpPr>
            <a:spLocks noGrp="1"/>
          </p:cNvSpPr>
          <p:nvPr>
            <p:ph type="body" idx="1"/>
          </p:nvPr>
        </p:nvSpPr>
        <p:spPr>
          <a:xfrm>
            <a:off x="720647" y="1429233"/>
            <a:ext cx="10480751" cy="4636287"/>
          </a:xfrm>
          <a:prstGeom prst="rect">
            <a:avLst/>
          </a:prstGeom>
        </p:spPr>
        <p:txBody>
          <a:bodyPr vert="horz" lIns="0" tIns="45720" rIns="0" bIns="45720" rtlCol="0">
            <a:normAutofit/>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7">
            <a:extLst>
              <a:ext uri="{FF2B5EF4-FFF2-40B4-BE49-F238E27FC236}">
                <a16:creationId xmlns:a16="http://schemas.microsoft.com/office/drawing/2014/main" id="{1C83E4D2-C847-754F-86F1-AE63596BA0FB}"/>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solidFill>
                <a:latin typeface="Open Sans" panose="020B0606030504020204" pitchFamily="34" charset="0"/>
              </a:defRPr>
            </a:lvl1pPr>
          </a:lstStyle>
          <a:p>
            <a:fld id="{F6B149FD-26F7-3645-B4E7-BA8B8CC5EEA8}" type="slidenum">
              <a:rPr lang="en-US" smtClean="0"/>
              <a:pPr/>
              <a:t>‹#›</a:t>
            </a:fld>
            <a:endParaRPr lang="en-US" dirty="0"/>
          </a:p>
        </p:txBody>
      </p:sp>
      <p:sp>
        <p:nvSpPr>
          <p:cNvPr id="13" name="Date Placeholder 8">
            <a:extLst>
              <a:ext uri="{FF2B5EF4-FFF2-40B4-BE49-F238E27FC236}">
                <a16:creationId xmlns:a16="http://schemas.microsoft.com/office/drawing/2014/main" id="{D5068D1B-B42E-8343-A696-82B7686B4067}"/>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solidFill>
                <a:latin typeface="Open Sans" panose="020B0606030504020204" pitchFamily="34" charset="0"/>
              </a:defRPr>
            </a:lvl1pPr>
          </a:lstStyle>
          <a:p>
            <a:fld id="{DC07D2C2-EEDA-094F-A4D5-546DE82D3808}" type="datetimeFigureOut">
              <a:rPr lang="en-US" smtClean="0"/>
              <a:pPr/>
              <a:t>3/19/2024</a:t>
            </a:fld>
            <a:endParaRPr lang="en-US" dirty="0"/>
          </a:p>
        </p:txBody>
      </p:sp>
      <p:sp>
        <p:nvSpPr>
          <p:cNvPr id="14" name="Footer Placeholder 9">
            <a:extLst>
              <a:ext uri="{FF2B5EF4-FFF2-40B4-BE49-F238E27FC236}">
                <a16:creationId xmlns:a16="http://schemas.microsoft.com/office/drawing/2014/main" id="{1259F7E5-8F2B-7D4F-BF1C-8C5936265044}"/>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2627178048"/>
      </p:ext>
    </p:extLst>
  </p:cSld>
  <p:clrMap bg1="lt1" tx1="dk1" bg2="lt2" tx2="dk2" accent1="accent1" accent2="accent2" accent3="accent3" accent4="accent4" accent5="accent5" accent6="accent6" hlink="hlink" folHlink="folHlink"/>
  <p:sldLayoutIdLst>
    <p:sldLayoutId id="2147483807" r:id="rId1"/>
    <p:sldLayoutId id="2147483756" r:id="rId2"/>
    <p:sldLayoutId id="2147483758" r:id="rId3"/>
    <p:sldLayoutId id="2147483759" r:id="rId4"/>
    <p:sldLayoutId id="2147483765" r:id="rId5"/>
    <p:sldLayoutId id="2147483772"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54" rtl="0" eaLnBrk="1" latinLnBrk="0" hangingPunct="1">
        <a:lnSpc>
          <a:spcPct val="85000"/>
        </a:lnSpc>
        <a:spcBef>
          <a:spcPct val="0"/>
        </a:spcBef>
        <a:buNone/>
        <a:defRPr sz="2800" b="0" i="0" kern="1200" spc="100" baseline="0">
          <a:solidFill>
            <a:schemeClr val="bg1"/>
          </a:solidFill>
          <a:latin typeface="+mj-lt"/>
          <a:ea typeface="Open Sans SemiBold" panose="020B0606030504020204" pitchFamily="34" charset="0"/>
          <a:cs typeface="Open Sans SemiBold" panose="020B0606030504020204" pitchFamily="34" charset="0"/>
        </a:defRPr>
      </a:lvl1pPr>
    </p:titleStyle>
    <p:bodyStyle>
      <a:lvl1pPr marL="91436" indent="-91436" algn="l" defTabSz="914354" rtl="0" eaLnBrk="1" latinLnBrk="0" hangingPunct="1">
        <a:lnSpc>
          <a:spcPct val="100000"/>
        </a:lnSpc>
        <a:spcBef>
          <a:spcPts val="1200"/>
        </a:spcBef>
        <a:spcAft>
          <a:spcPts val="200"/>
        </a:spcAft>
        <a:buClr>
          <a:srgbClr val="00B0F0"/>
        </a:buClr>
        <a:buSzPct val="100000"/>
        <a:buFont typeface="Calibri" panose="020F0502020204030204" pitchFamily="34" charset="0"/>
        <a:buChar char=" "/>
        <a:defRPr sz="20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84029" indent="-182870" algn="l" defTabSz="914354" rtl="0" eaLnBrk="1" latinLnBrk="0" hangingPunct="1">
        <a:lnSpc>
          <a:spcPct val="100000"/>
        </a:lnSpc>
        <a:spcBef>
          <a:spcPts val="200"/>
        </a:spcBef>
        <a:spcAft>
          <a:spcPts val="400"/>
        </a:spcAft>
        <a:buClr>
          <a:srgbClr val="00B0F0"/>
        </a:buClr>
        <a:buFont typeface="Wingdings" pitchFamily="2" charset="2"/>
        <a:buChar char="§"/>
        <a:defRPr sz="18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566900" indent="-182870" algn="l" defTabSz="914354" rtl="0" eaLnBrk="1" latinLnBrk="0" hangingPunct="1">
        <a:lnSpc>
          <a:spcPct val="100000"/>
        </a:lnSpc>
        <a:spcBef>
          <a:spcPts val="200"/>
        </a:spcBef>
        <a:spcAft>
          <a:spcPts val="400"/>
        </a:spcAft>
        <a:buClr>
          <a:srgbClr val="00B0F0"/>
        </a:buClr>
        <a:buFont typeface="Wingdings" pitchFamily="2" charset="2"/>
        <a:buChar char="§"/>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749771" indent="-182870" algn="l" defTabSz="914354" rtl="0" eaLnBrk="1" latinLnBrk="0" hangingPunct="1">
        <a:lnSpc>
          <a:spcPct val="100000"/>
        </a:lnSpc>
        <a:spcBef>
          <a:spcPts val="200"/>
        </a:spcBef>
        <a:spcAft>
          <a:spcPts val="400"/>
        </a:spcAft>
        <a:buClr>
          <a:srgbClr val="00B0F0"/>
        </a:buClr>
        <a:buFont typeface="Wingdings" pitchFamily="2" charset="2"/>
        <a:buChar char="§"/>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932642" indent="-182870" algn="l" defTabSz="914354" rtl="0" eaLnBrk="1" latinLnBrk="0" hangingPunct="1">
        <a:lnSpc>
          <a:spcPct val="100000"/>
        </a:lnSpc>
        <a:spcBef>
          <a:spcPts val="200"/>
        </a:spcBef>
        <a:spcAft>
          <a:spcPts val="400"/>
        </a:spcAft>
        <a:buClr>
          <a:srgbClr val="00B0F0"/>
        </a:buClr>
        <a:buFont typeface="Wingdings" pitchFamily="2" charset="2"/>
        <a:buChar char="§"/>
        <a:defRPr sz="1400" b="0" i="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pixabay.com/en/big-data-data-analysis-analytics-1352491/" TargetMode="External"/><Relationship Id="rId5" Type="http://schemas.openxmlformats.org/officeDocument/2006/relationships/image" Target="../media/image13.jpg"/><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www.datavirtualizationblog.com/data-integration-made-easy-fast/denodo-architecture-2/"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B1945BB-4F9B-8ACF-0B71-A2BEB3372EF3}"/>
              </a:ext>
            </a:extLst>
          </p:cNvPr>
          <p:cNvSpPr>
            <a:spLocks noGrp="1"/>
          </p:cNvSpPr>
          <p:nvPr>
            <p:ph type="ctrTitle"/>
          </p:nvPr>
        </p:nvSpPr>
        <p:spPr/>
        <p:txBody>
          <a:bodyPr/>
          <a:lstStyle/>
          <a:p>
            <a:r>
              <a:rPr lang="en-US" sz="3600" b="1" kern="1400" spc="-50" dirty="0">
                <a:effectLst/>
                <a:latin typeface="Calibri Light" panose="020F0302020204030204" pitchFamily="34" charset="0"/>
                <a:ea typeface="Times New Roman" panose="02020603050405020304" pitchFamily="18" charset="0"/>
                <a:cs typeface="Times New Roman" panose="02020603050405020304" pitchFamily="18" charset="0"/>
              </a:rPr>
              <a:t>Got Data? Discovery is the Key </a:t>
            </a:r>
            <a:endParaRPr lang="en-US" dirty="0"/>
          </a:p>
        </p:txBody>
      </p:sp>
      <p:sp>
        <p:nvSpPr>
          <p:cNvPr id="13" name="Text Placeholder 12">
            <a:extLst>
              <a:ext uri="{FF2B5EF4-FFF2-40B4-BE49-F238E27FC236}">
                <a16:creationId xmlns:a16="http://schemas.microsoft.com/office/drawing/2014/main" id="{05A4F3C6-3CDD-0906-89DC-EA285D5FB8F1}"/>
              </a:ext>
            </a:extLst>
          </p:cNvPr>
          <p:cNvSpPr>
            <a:spLocks noGrp="1"/>
          </p:cNvSpPr>
          <p:nvPr>
            <p:ph type="body" sz="quarter" idx="15"/>
          </p:nvPr>
        </p:nvSpPr>
        <p:spPr/>
        <p:txBody>
          <a:bodyPr/>
          <a:lstStyle/>
          <a:p>
            <a:r>
              <a:rPr lang="en-US" dirty="0"/>
              <a:t>SAND2024-03226C</a:t>
            </a:r>
          </a:p>
        </p:txBody>
      </p:sp>
      <p:sp>
        <p:nvSpPr>
          <p:cNvPr id="11" name="Subtitle 10">
            <a:extLst>
              <a:ext uri="{FF2B5EF4-FFF2-40B4-BE49-F238E27FC236}">
                <a16:creationId xmlns:a16="http://schemas.microsoft.com/office/drawing/2014/main" id="{638B2C29-8B12-4925-746A-52417FCF4521}"/>
              </a:ext>
            </a:extLst>
          </p:cNvPr>
          <p:cNvSpPr>
            <a:spLocks noGrp="1"/>
          </p:cNvSpPr>
          <p:nvPr>
            <p:ph type="subTitle" idx="1"/>
          </p:nvPr>
        </p:nvSpPr>
        <p:spPr>
          <a:xfrm>
            <a:off x="640925" y="3885965"/>
            <a:ext cx="2279002" cy="674568"/>
          </a:xfrm>
        </p:spPr>
        <p:txBody>
          <a:bodyPr/>
          <a:lstStyle/>
          <a:p>
            <a:r>
              <a:rPr lang="en-US" sz="1200" dirty="0">
                <a:latin typeface="Gill Sans MT" panose="020B0502020104020203" pitchFamily="34" charset="0"/>
              </a:rPr>
              <a:t>Sandia National Labs</a:t>
            </a:r>
          </a:p>
          <a:p>
            <a:endParaRPr lang="en-US" dirty="0"/>
          </a:p>
        </p:txBody>
      </p:sp>
      <p:pic>
        <p:nvPicPr>
          <p:cNvPr id="27" name="Picture Placeholder 26">
            <a:extLst>
              <a:ext uri="{FF2B5EF4-FFF2-40B4-BE49-F238E27FC236}">
                <a16:creationId xmlns:a16="http://schemas.microsoft.com/office/drawing/2014/main" id="{16FC6F43-6D66-1756-2DE9-9DBB5328C521}"/>
              </a:ext>
            </a:extLst>
          </p:cNvPr>
          <p:cNvPicPr>
            <a:picLocks noGrp="1" noChangeAspect="1"/>
          </p:cNvPicPr>
          <p:nvPr>
            <p:ph type="pic" sz="quarter" idx="17"/>
          </p:nvPr>
        </p:nvPicPr>
        <p:blipFill>
          <a:blip r:embed="rId2"/>
          <a:srcRect l="13625" r="13625"/>
          <a:stretch>
            <a:fillRect/>
          </a:stretch>
        </p:blipFill>
        <p:spPr>
          <a:prstGeom prst="rect">
            <a:avLst/>
          </a:prstGeom>
        </p:spPr>
      </p:pic>
      <p:pic>
        <p:nvPicPr>
          <p:cNvPr id="30" name="Picture Placeholder 29">
            <a:extLst>
              <a:ext uri="{FF2B5EF4-FFF2-40B4-BE49-F238E27FC236}">
                <a16:creationId xmlns:a16="http://schemas.microsoft.com/office/drawing/2014/main" id="{74DA9FB5-B735-A951-132B-285CC840CADA}"/>
              </a:ext>
            </a:extLst>
          </p:cNvPr>
          <p:cNvPicPr>
            <a:picLocks noGrp="1" noChangeAspect="1"/>
          </p:cNvPicPr>
          <p:nvPr>
            <p:ph type="pic" sz="quarter" idx="14"/>
          </p:nvPr>
        </p:nvPicPr>
        <p:blipFill rotWithShape="1">
          <a:blip r:embed="rId3"/>
          <a:srcRect l="2250" r="2250"/>
          <a:stretch/>
        </p:blipFill>
        <p:spPr/>
      </p:pic>
      <p:sp>
        <p:nvSpPr>
          <p:cNvPr id="17" name="Picture Placeholder 16">
            <a:extLst>
              <a:ext uri="{FF2B5EF4-FFF2-40B4-BE49-F238E27FC236}">
                <a16:creationId xmlns:a16="http://schemas.microsoft.com/office/drawing/2014/main" id="{33E6025C-FCD5-D414-B32D-6BDD2517A181}"/>
              </a:ext>
            </a:extLst>
          </p:cNvPr>
          <p:cNvSpPr>
            <a:spLocks noGrp="1"/>
          </p:cNvSpPr>
          <p:nvPr>
            <p:ph type="pic" sz="quarter" idx="20"/>
          </p:nvPr>
        </p:nvSpPr>
        <p:spPr/>
      </p:sp>
      <p:sp>
        <p:nvSpPr>
          <p:cNvPr id="18" name="Text Placeholder 17">
            <a:extLst>
              <a:ext uri="{FF2B5EF4-FFF2-40B4-BE49-F238E27FC236}">
                <a16:creationId xmlns:a16="http://schemas.microsoft.com/office/drawing/2014/main" id="{F4FA3ABD-F398-805C-CBBD-09BF8E461BF1}"/>
              </a:ext>
            </a:extLst>
          </p:cNvPr>
          <p:cNvSpPr>
            <a:spLocks noGrp="1"/>
          </p:cNvSpPr>
          <p:nvPr>
            <p:ph type="body" sz="quarter" idx="22"/>
          </p:nvPr>
        </p:nvSpPr>
        <p:spPr>
          <a:xfrm>
            <a:off x="640925" y="4138700"/>
            <a:ext cx="6351553" cy="1142491"/>
          </a:xfrm>
        </p:spPr>
        <p:txBody>
          <a:bodyPr/>
          <a:lstStyle/>
          <a:p>
            <a:r>
              <a:rPr lang="en-US" b="1" dirty="0">
                <a:latin typeface="Gill Sans MT" panose="020B0502020104020203" pitchFamily="34" charset="0"/>
              </a:rPr>
              <a:t>Carol Blanch</a:t>
            </a:r>
            <a:r>
              <a:rPr lang="en-US" dirty="0">
                <a:latin typeface="Gill Sans MT" panose="020B0502020104020203" pitchFamily="34" charset="0"/>
              </a:rPr>
              <a:t>, Solutions Architect</a:t>
            </a:r>
          </a:p>
          <a:p>
            <a:r>
              <a:rPr lang="en-US" b="1" dirty="0">
                <a:latin typeface="Gill Sans MT" panose="020B0502020104020203" pitchFamily="34" charset="0"/>
              </a:rPr>
              <a:t>Patrick Carlson</a:t>
            </a:r>
            <a:r>
              <a:rPr lang="en-US" dirty="0">
                <a:latin typeface="Gill Sans MT" panose="020B0502020104020203" pitchFamily="34" charset="0"/>
              </a:rPr>
              <a:t>, </a:t>
            </a:r>
            <a:r>
              <a:rPr lang="pt-BR" dirty="0">
                <a:latin typeface="Gill Sans MT" panose="020B0502020104020203" pitchFamily="34" charset="0"/>
              </a:rPr>
              <a:t>R&amp;D S&amp;E, Computer Science</a:t>
            </a:r>
            <a:endParaRPr lang="en-US" dirty="0">
              <a:latin typeface="Gill Sans MT" panose="020B0502020104020203" pitchFamily="34" charset="0"/>
            </a:endParaRPr>
          </a:p>
          <a:p>
            <a:r>
              <a:rPr lang="en-US" b="1" dirty="0">
                <a:latin typeface="Gill Sans MT" panose="020B0502020104020203" pitchFamily="34" charset="0"/>
              </a:rPr>
              <a:t>Tracy Jones</a:t>
            </a:r>
            <a:r>
              <a:rPr lang="en-US" dirty="0">
                <a:latin typeface="Gill Sans MT" panose="020B0502020104020203" pitchFamily="34" charset="0"/>
              </a:rPr>
              <a:t>, Senior Administrator</a:t>
            </a:r>
          </a:p>
          <a:p>
            <a:endParaRPr lang="en-US" dirty="0"/>
          </a:p>
        </p:txBody>
      </p:sp>
      <p:sp>
        <p:nvSpPr>
          <p:cNvPr id="4" name="Slide Number Placeholder 3">
            <a:extLst>
              <a:ext uri="{FF2B5EF4-FFF2-40B4-BE49-F238E27FC236}">
                <a16:creationId xmlns:a16="http://schemas.microsoft.com/office/drawing/2014/main" id="{F6C0B2A2-22EE-6F24-5A81-42BA30B9D907}"/>
              </a:ext>
            </a:extLst>
          </p:cNvPr>
          <p:cNvSpPr>
            <a:spLocks noGrp="1"/>
          </p:cNvSpPr>
          <p:nvPr>
            <p:ph type="sldNum" sz="quarter" idx="4294967295"/>
          </p:nvPr>
        </p:nvSpPr>
        <p:spPr>
          <a:xfrm>
            <a:off x="0" y="357188"/>
            <a:ext cx="558800" cy="569912"/>
          </a:xfrm>
        </p:spPr>
        <p:txBody>
          <a:bodyPr/>
          <a:lstStyle/>
          <a:p>
            <a:pPr algn="ctr"/>
            <a:fld id="{F6B149FD-26F7-3645-B4E7-BA8B8CC5EEA8}" type="slidenum">
              <a:rPr lang="en-US" smtClean="0"/>
              <a:pPr algn="ctr"/>
              <a:t>1</a:t>
            </a:fld>
            <a:endParaRPr lang="en-US" dirty="0"/>
          </a:p>
        </p:txBody>
      </p:sp>
      <p:sp>
        <p:nvSpPr>
          <p:cNvPr id="25" name="Picture Placeholder 24">
            <a:extLst>
              <a:ext uri="{FF2B5EF4-FFF2-40B4-BE49-F238E27FC236}">
                <a16:creationId xmlns:a16="http://schemas.microsoft.com/office/drawing/2014/main" id="{7EDA8234-9AC9-78A9-EA68-A62DE3C16551}"/>
              </a:ext>
            </a:extLst>
          </p:cNvPr>
          <p:cNvSpPr>
            <a:spLocks noGrp="1"/>
          </p:cNvSpPr>
          <p:nvPr>
            <p:ph type="pic" sz="quarter" idx="19"/>
          </p:nvPr>
        </p:nvSpPr>
        <p:spPr/>
      </p:sp>
      <p:pic>
        <p:nvPicPr>
          <p:cNvPr id="1026" name="Picture 2">
            <a:extLst>
              <a:ext uri="{FF2B5EF4-FFF2-40B4-BE49-F238E27FC236}">
                <a16:creationId xmlns:a16="http://schemas.microsoft.com/office/drawing/2014/main" id="{D8C4D6F7-2C34-6B9E-3D64-DECBEBC3DB78}"/>
              </a:ext>
            </a:extLst>
          </p:cNvPr>
          <p:cNvPicPr>
            <a:picLocks noGrp="1" noChangeAspect="1" noChangeArrowheads="1"/>
          </p:cNvPicPr>
          <p:nvPr>
            <p:ph type="pic" sz="quarter" idx="18"/>
          </p:nvPr>
        </p:nvPicPr>
        <p:blipFill>
          <a:blip r:embed="rId4">
            <a:extLst>
              <a:ext uri="{28A0092B-C50C-407E-A947-70E740481C1C}">
                <a14:useLocalDpi xmlns:a14="http://schemas.microsoft.com/office/drawing/2010/main" val="0"/>
              </a:ext>
            </a:extLst>
          </a:blip>
          <a:srcRect l="781" r="781"/>
          <a:stretch>
            <a:fillRect/>
          </a:stretch>
        </p:blipFill>
        <p:spPr bwMode="auto">
          <a:xfrm>
            <a:off x="791893" y="2921104"/>
            <a:ext cx="18288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4C3F8D77-DB23-9E97-A914-6B1DA0C50B50}"/>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2384" t="3702" r="2670" b="1"/>
          <a:stretch/>
        </p:blipFill>
        <p:spPr>
          <a:xfrm>
            <a:off x="4145897" y="2921812"/>
            <a:ext cx="3414140" cy="934408"/>
          </a:xfrm>
          <a:prstGeom prst="rect">
            <a:avLst/>
          </a:prstGeom>
        </p:spPr>
      </p:pic>
      <p:pic>
        <p:nvPicPr>
          <p:cNvPr id="32" name="Picture 31">
            <a:extLst>
              <a:ext uri="{FF2B5EF4-FFF2-40B4-BE49-F238E27FC236}">
                <a16:creationId xmlns:a16="http://schemas.microsoft.com/office/drawing/2014/main" id="{6855A5A2-9FA0-FED9-F7F7-D8AB69FE743C}"/>
              </a:ext>
            </a:extLst>
          </p:cNvPr>
          <p:cNvPicPr>
            <a:picLocks noChangeAspect="1"/>
          </p:cNvPicPr>
          <p:nvPr/>
        </p:nvPicPr>
        <p:blipFill>
          <a:blip r:embed="rId7"/>
          <a:stretch>
            <a:fillRect/>
          </a:stretch>
        </p:blipFill>
        <p:spPr>
          <a:xfrm>
            <a:off x="640925" y="5378186"/>
            <a:ext cx="3685714" cy="571429"/>
          </a:xfrm>
          <a:prstGeom prst="rect">
            <a:avLst/>
          </a:prstGeom>
        </p:spPr>
      </p:pic>
    </p:spTree>
    <p:extLst>
      <p:ext uri="{BB962C8B-B14F-4D97-AF65-F5344CB8AC3E}">
        <p14:creationId xmlns:p14="http://schemas.microsoft.com/office/powerpoint/2010/main" val="336928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BBFD-7FEB-4A81-BF9F-45EEFF103BF7}"/>
              </a:ext>
            </a:extLst>
          </p:cNvPr>
          <p:cNvSpPr>
            <a:spLocks noGrp="1"/>
          </p:cNvSpPr>
          <p:nvPr>
            <p:ph type="title"/>
          </p:nvPr>
        </p:nvSpPr>
        <p:spPr/>
        <p:txBody>
          <a:bodyPr>
            <a:normAutofit/>
          </a:bodyPr>
          <a:lstStyle/>
          <a:p>
            <a:pPr marL="0" marR="0" lvl="1" indent="0" algn="l" defTabSz="914354" rtl="0" eaLnBrk="1" fontAlgn="auto" latinLnBrk="0" hangingPunct="1">
              <a:lnSpc>
                <a:spcPct val="85000"/>
              </a:lnSpc>
              <a:spcBef>
                <a:spcPct val="0"/>
              </a:spcBef>
              <a:spcAft>
                <a:spcPts val="0"/>
              </a:spcAft>
              <a:buClrTx/>
              <a:buSzTx/>
              <a:buFontTx/>
              <a:buNone/>
              <a:tabLst/>
              <a:defRPr/>
            </a:pPr>
            <a:r>
              <a:rPr lang="en-US" sz="2800" kern="1200" spc="100" dirty="0">
                <a:solidFill>
                  <a:schemeClr val="bg2">
                    <a:lumMod val="25000"/>
                  </a:schemeClr>
                </a:solidFill>
                <a:latin typeface="+mj-lt"/>
                <a:ea typeface="Open Sans SemiBold" panose="020B0606030504020204" pitchFamily="34" charset="0"/>
                <a:cs typeface="Open Sans SemiBold" panose="020B0606030504020204" pitchFamily="34" charset="0"/>
              </a:rPr>
              <a:t>Data Integration Benefits cont.  </a:t>
            </a:r>
          </a:p>
        </p:txBody>
      </p:sp>
      <p:sp>
        <p:nvSpPr>
          <p:cNvPr id="5" name="Slide Number Placeholder 4">
            <a:extLst>
              <a:ext uri="{FF2B5EF4-FFF2-40B4-BE49-F238E27FC236}">
                <a16:creationId xmlns:a16="http://schemas.microsoft.com/office/drawing/2014/main" id="{6393FCEE-47FC-4A95-8BB7-3BDC28A98122}"/>
              </a:ext>
            </a:extLst>
          </p:cNvPr>
          <p:cNvSpPr>
            <a:spLocks noGrp="1"/>
          </p:cNvSpPr>
          <p:nvPr>
            <p:ph type="sldNum" sz="quarter" idx="4"/>
          </p:nvPr>
        </p:nvSpPr>
        <p:spPr>
          <a:xfrm>
            <a:off x="11826873" y="6493595"/>
            <a:ext cx="365128" cy="365125"/>
          </a:xfrm>
          <a:prstGeom prst="rect">
            <a:avLst/>
          </a:prstGeom>
        </p:spPr>
        <p:txBody>
          <a:bodyPr vert="horz" lIns="0" tIns="0" rIns="0" bIns="0" rtlCol="0" anchor="ctr">
            <a:normAutofit/>
          </a:bodyPr>
          <a:lstStyle>
            <a:defPPr>
              <a:defRPr lang="en-US"/>
            </a:defPPr>
            <a:lvl1pPr marL="0" algn="ctr" defTabSz="914400" rtl="0" eaLnBrk="1" latinLnBrk="0" hangingPunct="1">
              <a:defRPr sz="1000" b="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E94512F-4FCD-4B8F-9303-F99597583EE2}" type="slidenum">
              <a:rPr lang="en-US" smtClean="0"/>
              <a:pPr algn="ctr"/>
              <a:t>10</a:t>
            </a:fld>
            <a:endParaRPr lang="en-US" dirty="0"/>
          </a:p>
        </p:txBody>
      </p:sp>
      <p:graphicFrame>
        <p:nvGraphicFramePr>
          <p:cNvPr id="12" name="Diagram 11">
            <a:extLst>
              <a:ext uri="{FF2B5EF4-FFF2-40B4-BE49-F238E27FC236}">
                <a16:creationId xmlns:a16="http://schemas.microsoft.com/office/drawing/2014/main" id="{ABFF46B1-D9D6-DDEF-1F07-70879E19C8AE}"/>
              </a:ext>
            </a:extLst>
          </p:cNvPr>
          <p:cNvGraphicFramePr/>
          <p:nvPr>
            <p:extLst>
              <p:ext uri="{D42A27DB-BD31-4B8C-83A1-F6EECF244321}">
                <p14:modId xmlns:p14="http://schemas.microsoft.com/office/powerpoint/2010/main" val="3963569774"/>
              </p:ext>
            </p:extLst>
          </p:nvPr>
        </p:nvGraphicFramePr>
        <p:xfrm>
          <a:off x="656738" y="1083149"/>
          <a:ext cx="1107021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602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5713F-A60B-D75B-FC33-0F32988BBFD5}"/>
              </a:ext>
            </a:extLst>
          </p:cNvPr>
          <p:cNvSpPr txBox="1"/>
          <p:nvPr/>
        </p:nvSpPr>
        <p:spPr>
          <a:xfrm>
            <a:off x="1252537" y="1155511"/>
            <a:ext cx="9686925" cy="34415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Tried many different data catalogs over the </a:t>
            </a:r>
            <a:r>
              <a:rPr lang="en-US" b="1" dirty="0">
                <a:solidFill>
                  <a:srgbClr val="000000"/>
                </a:solidFill>
              </a:rPr>
              <a:t>years!</a:t>
            </a:r>
            <a:endParaRPr kumimoji="0" lang="en-US" b="1" i="0" u="none" strike="noStrike" kern="1200" cap="none" spc="0" normalizeH="0" baseline="0" noProof="0" dirty="0">
              <a:ln>
                <a:noFill/>
              </a:ln>
              <a:solidFill>
                <a:srgbClr val="000000"/>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000000"/>
              </a:solidFill>
              <a:effectLst/>
              <a:uLnTx/>
              <a:uFillTx/>
              <a:ea typeface="+mn-ea"/>
              <a:cs typeface="+mn-cs"/>
            </a:endParaRPr>
          </a:p>
          <a:p>
            <a:pPr marL="742950" marR="0" lvl="1" indent="-285750" defTabSz="914354" fontAlgn="auto" hangingPunct="0">
              <a:lnSpc>
                <a:spcPct val="80000"/>
              </a:lnSpc>
              <a:spcBef>
                <a:spcPts val="750"/>
              </a:spcBef>
              <a:spcAft>
                <a:spcPts val="0"/>
              </a:spcAft>
              <a:buClr>
                <a:schemeClr val="accent1"/>
              </a:buClr>
              <a:buSzTx/>
              <a:buFont typeface="Arial" panose="020B0604020202020204" pitchFamily="34" charset="0"/>
              <a:buChar char="•"/>
              <a:tabLst/>
              <a:defRPr/>
            </a:pPr>
            <a:r>
              <a:rPr lang="en-US" sz="2000" dirty="0">
                <a:cs typeface="Open Sans" panose="020B0606030504020204" pitchFamily="34" charset="0"/>
              </a:rPr>
              <a:t>Custom in-house catalog and front-end UI</a:t>
            </a:r>
          </a:p>
          <a:p>
            <a:pPr marL="1200150" lvl="2" indent="-285750" defTabSz="914354" hangingPunct="0">
              <a:lnSpc>
                <a:spcPct val="80000"/>
              </a:lnSpc>
              <a:spcBef>
                <a:spcPts val="750"/>
              </a:spcBef>
              <a:buClr>
                <a:schemeClr val="accent1"/>
              </a:buClr>
              <a:buFont typeface="Arial" panose="020B0604020202020204" pitchFamily="34" charset="0"/>
              <a:buChar char="•"/>
              <a:defRPr/>
            </a:pPr>
            <a:r>
              <a:rPr lang="en-US" sz="2000" dirty="0">
                <a:cs typeface="Open Sans" panose="020B0606030504020204" pitchFamily="34" charset="0"/>
              </a:rPr>
              <a:t>Wanted more features and functionality</a:t>
            </a:r>
          </a:p>
          <a:p>
            <a:pPr marL="742950" marR="0" lvl="1" indent="-285750" defTabSz="914354" fontAlgn="auto" hangingPunct="0">
              <a:lnSpc>
                <a:spcPct val="80000"/>
              </a:lnSpc>
              <a:spcBef>
                <a:spcPts val="750"/>
              </a:spcBef>
              <a:spcAft>
                <a:spcPts val="0"/>
              </a:spcAft>
              <a:buClr>
                <a:schemeClr val="accent1"/>
              </a:buClr>
              <a:buSzTx/>
              <a:buFont typeface="Arial" panose="020B0604020202020204" pitchFamily="34" charset="0"/>
              <a:buChar char="•"/>
              <a:tabLst/>
              <a:defRPr/>
            </a:pPr>
            <a:r>
              <a:rPr lang="en-US" sz="2000" dirty="0">
                <a:cs typeface="Open Sans" panose="020B0606030504020204" pitchFamily="34" charset="0"/>
              </a:rPr>
              <a:t>CKAN (Open Source)</a:t>
            </a:r>
          </a:p>
          <a:p>
            <a:pPr marL="1200150" lvl="2" indent="-285750" defTabSz="914354" hangingPunct="0">
              <a:lnSpc>
                <a:spcPct val="80000"/>
              </a:lnSpc>
              <a:spcBef>
                <a:spcPts val="750"/>
              </a:spcBef>
              <a:buClr>
                <a:schemeClr val="accent1"/>
              </a:buClr>
              <a:buFont typeface="Arial" panose="020B0604020202020204" pitchFamily="34" charset="0"/>
              <a:buChar char="•"/>
              <a:defRPr/>
            </a:pPr>
            <a:r>
              <a:rPr lang="en-US" sz="2000" dirty="0">
                <a:cs typeface="Open Sans" panose="020B0606030504020204" pitchFamily="34" charset="0"/>
              </a:rPr>
              <a:t>Migration from Python 2.X to Python 3.X was slow, EOL</a:t>
            </a:r>
          </a:p>
          <a:p>
            <a:pPr marL="742950" marR="0" lvl="1" indent="-285750" defTabSz="914354" fontAlgn="auto" hangingPunct="0">
              <a:lnSpc>
                <a:spcPct val="80000"/>
              </a:lnSpc>
              <a:spcBef>
                <a:spcPts val="750"/>
              </a:spcBef>
              <a:spcAft>
                <a:spcPts val="0"/>
              </a:spcAft>
              <a:buClr>
                <a:schemeClr val="accent1"/>
              </a:buClr>
              <a:buSzTx/>
              <a:buFont typeface="Arial" panose="020B0604020202020204" pitchFamily="34" charset="0"/>
              <a:buChar char="•"/>
              <a:tabLst/>
              <a:defRPr/>
            </a:pPr>
            <a:r>
              <a:rPr lang="en-US" sz="2000" dirty="0">
                <a:cs typeface="Open Sans" panose="020B0606030504020204" pitchFamily="34" charset="0"/>
              </a:rPr>
              <a:t>Collibra (COTS)</a:t>
            </a:r>
          </a:p>
          <a:p>
            <a:pPr marL="1200150" lvl="2" indent="-285750" defTabSz="914354" hangingPunct="0">
              <a:lnSpc>
                <a:spcPct val="80000"/>
              </a:lnSpc>
              <a:spcBef>
                <a:spcPts val="750"/>
              </a:spcBef>
              <a:buClr>
                <a:schemeClr val="accent1"/>
              </a:buClr>
              <a:buFont typeface="Arial" panose="020B0604020202020204" pitchFamily="34" charset="0"/>
              <a:buChar char="•"/>
              <a:defRPr/>
            </a:pPr>
            <a:r>
              <a:rPr lang="en-US" sz="2000" dirty="0">
                <a:cs typeface="Open Sans" panose="020B0606030504020204" pitchFamily="34" charset="0"/>
              </a:rPr>
              <a:t>Lots of features, UI was complicated for users</a:t>
            </a:r>
          </a:p>
          <a:p>
            <a:pPr marL="742950" marR="0" lvl="1" indent="-285750" defTabSz="914354" fontAlgn="auto" hangingPunct="0">
              <a:lnSpc>
                <a:spcPct val="80000"/>
              </a:lnSpc>
              <a:spcBef>
                <a:spcPts val="750"/>
              </a:spcBef>
              <a:spcAft>
                <a:spcPts val="0"/>
              </a:spcAft>
              <a:buClr>
                <a:schemeClr val="accent1"/>
              </a:buClr>
              <a:buSzTx/>
              <a:buFont typeface="Arial" panose="020B0604020202020204" pitchFamily="34" charset="0"/>
              <a:buChar char="•"/>
              <a:tabLst/>
              <a:defRPr/>
            </a:pPr>
            <a:r>
              <a:rPr lang="en-US" sz="2000" dirty="0">
                <a:cs typeface="Open Sans" panose="020B0606030504020204" pitchFamily="34" charset="0"/>
              </a:rPr>
              <a:t>Denodo (COTS)</a:t>
            </a:r>
          </a:p>
          <a:p>
            <a:pPr marL="1200150" lvl="2" indent="-285750" defTabSz="914354" hangingPunct="0">
              <a:lnSpc>
                <a:spcPct val="80000"/>
              </a:lnSpc>
              <a:spcBef>
                <a:spcPts val="750"/>
              </a:spcBef>
              <a:buClr>
                <a:schemeClr val="accent1"/>
              </a:buClr>
              <a:buFont typeface="Arial" panose="020B0604020202020204" pitchFamily="34" charset="0"/>
              <a:buChar char="•"/>
              <a:defRPr/>
            </a:pPr>
            <a:r>
              <a:rPr lang="en-US" sz="2000" dirty="0">
                <a:cs typeface="Open Sans" panose="020B0606030504020204" pitchFamily="34" charset="0"/>
              </a:rPr>
              <a:t>Data delivery and catalog in one place</a:t>
            </a:r>
          </a:p>
        </p:txBody>
      </p:sp>
      <p:sp>
        <p:nvSpPr>
          <p:cNvPr id="3" name="Title 1">
            <a:extLst>
              <a:ext uri="{FF2B5EF4-FFF2-40B4-BE49-F238E27FC236}">
                <a16:creationId xmlns:a16="http://schemas.microsoft.com/office/drawing/2014/main" id="{4190578B-C284-689F-B0CB-F248A8779190}"/>
              </a:ext>
            </a:extLst>
          </p:cNvPr>
          <p:cNvSpPr>
            <a:spLocks noGrp="1"/>
          </p:cNvSpPr>
          <p:nvPr>
            <p:ph type="title"/>
          </p:nvPr>
        </p:nvSpPr>
        <p:spPr>
          <a:xfrm>
            <a:off x="720648" y="359772"/>
            <a:ext cx="10480752" cy="570225"/>
          </a:xfrm>
        </p:spPr>
        <p:txBody>
          <a:bodyPr>
            <a:normAutofit/>
          </a:bodyPr>
          <a:lstStyle/>
          <a:p>
            <a:pPr lvl="1" algn="l" defTabSz="914354" rtl="0">
              <a:lnSpc>
                <a:spcPct val="85000"/>
              </a:lnSpc>
              <a:spcBef>
                <a:spcPct val="0"/>
              </a:spcBef>
            </a:pPr>
            <a:r>
              <a:rPr lang="en-US" sz="2800" kern="1200" spc="100" dirty="0">
                <a:solidFill>
                  <a:schemeClr val="bg2">
                    <a:lumMod val="25000"/>
                  </a:schemeClr>
                </a:solidFill>
                <a:latin typeface="+mj-lt"/>
                <a:ea typeface="Open Sans SemiBold" panose="020B0606030504020204" pitchFamily="34" charset="0"/>
                <a:cs typeface="Open Sans SemiBold" panose="020B0606030504020204" pitchFamily="34" charset="0"/>
              </a:rPr>
              <a:t>Data Catalog History</a:t>
            </a:r>
          </a:p>
        </p:txBody>
      </p:sp>
    </p:spTree>
    <p:extLst>
      <p:ext uri="{BB962C8B-B14F-4D97-AF65-F5344CB8AC3E}">
        <p14:creationId xmlns:p14="http://schemas.microsoft.com/office/powerpoint/2010/main" val="301453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71762D-F063-4EC7-9097-302CEA77B93D}"/>
              </a:ext>
            </a:extLst>
          </p:cNvPr>
          <p:cNvPicPr>
            <a:picLocks noChangeAspect="1"/>
          </p:cNvPicPr>
          <p:nvPr/>
        </p:nvPicPr>
        <p:blipFill>
          <a:blip r:embed="rId3"/>
          <a:stretch>
            <a:fillRect/>
          </a:stretch>
        </p:blipFill>
        <p:spPr>
          <a:xfrm>
            <a:off x="313466" y="1134287"/>
            <a:ext cx="11565067" cy="5152028"/>
          </a:xfrm>
          <a:prstGeom prst="rect">
            <a:avLst/>
          </a:prstGeom>
        </p:spPr>
      </p:pic>
      <p:sp>
        <p:nvSpPr>
          <p:cNvPr id="9" name="TextBox 8">
            <a:extLst>
              <a:ext uri="{FF2B5EF4-FFF2-40B4-BE49-F238E27FC236}">
                <a16:creationId xmlns:a16="http://schemas.microsoft.com/office/drawing/2014/main" id="{29ABD3D4-D1AF-4251-A727-DD0A74174602}"/>
              </a:ext>
            </a:extLst>
          </p:cNvPr>
          <p:cNvSpPr txBox="1"/>
          <p:nvPr/>
        </p:nvSpPr>
        <p:spPr>
          <a:xfrm>
            <a:off x="6213020" y="6490606"/>
            <a:ext cx="5337417" cy="25391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Gill Sans MT" panose="020B0502020104020203"/>
                <a:ea typeface="+mn-ea"/>
                <a:cs typeface="+mn-cs"/>
                <a:hlinkClick r:id="rId4"/>
              </a:rPr>
              <a:t>https://www.datavirtualizationblog.com/data-integration-made-easy-fast/denodo-architecture-2/</a:t>
            </a:r>
            <a:endParaRPr kumimoji="0" lang="en-US" sz="105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 name="Title 1">
            <a:extLst>
              <a:ext uri="{FF2B5EF4-FFF2-40B4-BE49-F238E27FC236}">
                <a16:creationId xmlns:a16="http://schemas.microsoft.com/office/drawing/2014/main" id="{4190578B-C284-689F-B0CB-F248A8779190}"/>
              </a:ext>
            </a:extLst>
          </p:cNvPr>
          <p:cNvSpPr>
            <a:spLocks noGrp="1"/>
          </p:cNvSpPr>
          <p:nvPr>
            <p:ph type="title"/>
          </p:nvPr>
        </p:nvSpPr>
        <p:spPr>
          <a:xfrm>
            <a:off x="720648" y="359772"/>
            <a:ext cx="10480752" cy="570225"/>
          </a:xfrm>
        </p:spPr>
        <p:txBody>
          <a:bodyPr>
            <a:normAutofit/>
          </a:bodyPr>
          <a:lstStyle/>
          <a:p>
            <a:pPr lvl="1" algn="l" defTabSz="914354" rtl="0">
              <a:lnSpc>
                <a:spcPct val="85000"/>
              </a:lnSpc>
              <a:spcBef>
                <a:spcPct val="0"/>
              </a:spcBef>
            </a:pPr>
            <a:r>
              <a:rPr lang="en-US" sz="2800" kern="1200" spc="100" dirty="0">
                <a:solidFill>
                  <a:schemeClr val="bg2">
                    <a:lumMod val="25000"/>
                  </a:schemeClr>
                </a:solidFill>
                <a:latin typeface="+mj-lt"/>
                <a:ea typeface="Open Sans SemiBold" panose="020B0606030504020204" pitchFamily="34" charset="0"/>
                <a:cs typeface="Open Sans SemiBold" panose="020B0606030504020204" pitchFamily="34" charset="0"/>
              </a:rPr>
              <a:t>Denodo Data Virtualization</a:t>
            </a:r>
          </a:p>
        </p:txBody>
      </p:sp>
    </p:spTree>
    <p:extLst>
      <p:ext uri="{BB962C8B-B14F-4D97-AF65-F5344CB8AC3E}">
        <p14:creationId xmlns:p14="http://schemas.microsoft.com/office/powerpoint/2010/main" val="355506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EDFE-9E5C-54CE-6644-C8E5AA4F6671}"/>
              </a:ext>
            </a:extLst>
          </p:cNvPr>
          <p:cNvSpPr>
            <a:spLocks noGrp="1"/>
          </p:cNvSpPr>
          <p:nvPr>
            <p:ph type="title"/>
          </p:nvPr>
        </p:nvSpPr>
        <p:spPr/>
        <p:txBody>
          <a:bodyPr>
            <a:normAutofit/>
          </a:bodyPr>
          <a:lstStyle/>
          <a:p>
            <a:r>
              <a:rPr lang="en-US" dirty="0"/>
              <a:t>Surfacing Data with Denodo</a:t>
            </a:r>
          </a:p>
        </p:txBody>
      </p:sp>
      <p:sp>
        <p:nvSpPr>
          <p:cNvPr id="3" name="Slide Number Placeholder 2">
            <a:extLst>
              <a:ext uri="{FF2B5EF4-FFF2-40B4-BE49-F238E27FC236}">
                <a16:creationId xmlns:a16="http://schemas.microsoft.com/office/drawing/2014/main" id="{27FCE2C8-CA64-4DDF-7423-BB20309C67C5}"/>
              </a:ext>
            </a:extLst>
          </p:cNvPr>
          <p:cNvSpPr>
            <a:spLocks noGrp="1"/>
          </p:cNvSpPr>
          <p:nvPr>
            <p:ph type="sldNum" sz="quarter" idx="4"/>
          </p:nvPr>
        </p:nvSpPr>
        <p:spPr/>
        <p:txBody>
          <a:bodyPr/>
          <a:lstStyle/>
          <a:p>
            <a:pPr algn="ctr"/>
            <a:fld id="{F6B149FD-26F7-3645-B4E7-BA8B8CC5EEA8}" type="slidenum">
              <a:rPr lang="en-US" smtClean="0"/>
              <a:pPr algn="ctr"/>
              <a:t>13</a:t>
            </a:fld>
            <a:endParaRPr lang="en-US" dirty="0"/>
          </a:p>
        </p:txBody>
      </p:sp>
      <p:pic>
        <p:nvPicPr>
          <p:cNvPr id="6" name="Picture 5">
            <a:extLst>
              <a:ext uri="{FF2B5EF4-FFF2-40B4-BE49-F238E27FC236}">
                <a16:creationId xmlns:a16="http://schemas.microsoft.com/office/drawing/2014/main" id="{081014EB-606E-6B25-6388-E61A0C1A448A}"/>
              </a:ext>
            </a:extLst>
          </p:cNvPr>
          <p:cNvPicPr>
            <a:picLocks noChangeAspect="1"/>
          </p:cNvPicPr>
          <p:nvPr/>
        </p:nvPicPr>
        <p:blipFill>
          <a:blip r:embed="rId2"/>
          <a:stretch>
            <a:fillRect/>
          </a:stretch>
        </p:blipFill>
        <p:spPr>
          <a:xfrm>
            <a:off x="5392133" y="881598"/>
            <a:ext cx="6243268" cy="5527894"/>
          </a:xfrm>
          <a:prstGeom prst="rect">
            <a:avLst/>
          </a:prstGeom>
        </p:spPr>
      </p:pic>
      <p:sp>
        <p:nvSpPr>
          <p:cNvPr id="8" name="TextBox 7">
            <a:extLst>
              <a:ext uri="{FF2B5EF4-FFF2-40B4-BE49-F238E27FC236}">
                <a16:creationId xmlns:a16="http://schemas.microsoft.com/office/drawing/2014/main" id="{6CE99EDF-07D8-E0FB-1B66-01245F040EC2}"/>
              </a:ext>
            </a:extLst>
          </p:cNvPr>
          <p:cNvSpPr txBox="1"/>
          <p:nvPr/>
        </p:nvSpPr>
        <p:spPr>
          <a:xfrm>
            <a:off x="556599" y="1254949"/>
            <a:ext cx="4701201" cy="4380686"/>
          </a:xfrm>
          <a:prstGeom prst="rect">
            <a:avLst/>
          </a:prstGeom>
          <a:noFill/>
        </p:spPr>
        <p:txBody>
          <a:bodyPr wrap="square">
            <a:spAutoFit/>
          </a:bodyPr>
          <a:lstStyle/>
          <a:p>
            <a:r>
              <a:rPr lang="en-US" dirty="0"/>
              <a:t>Denodo Solution Manager</a:t>
            </a:r>
          </a:p>
          <a:p>
            <a:pPr marL="486909" lvl="1" indent="-285750" defTabSz="914354" hangingPunct="0">
              <a:lnSpc>
                <a:spcPct val="80000"/>
              </a:lnSpc>
              <a:spcBef>
                <a:spcPts val="750"/>
              </a:spcBef>
              <a:buClr>
                <a:schemeClr val="accent1"/>
              </a:buClr>
              <a:buFont typeface="Arial" panose="020B0604020202020204" pitchFamily="34" charset="0"/>
              <a:buChar char="•"/>
            </a:pPr>
            <a:endParaRPr lang="en-US" sz="1500" dirty="0">
              <a:solidFill>
                <a:schemeClr val="bg2">
                  <a:lumMod val="25000"/>
                </a:schemeClr>
              </a:solidFill>
              <a:cs typeface="Open Sans" panose="020B0606030504020204" pitchFamily="34" charset="0"/>
            </a:endParaRPr>
          </a:p>
          <a:p>
            <a:pPr defTabSz="914354" hangingPunct="0">
              <a:lnSpc>
                <a:spcPct val="80000"/>
              </a:lnSpc>
              <a:spcBef>
                <a:spcPts val="750"/>
              </a:spcBef>
              <a:buClr>
                <a:schemeClr val="accent1"/>
              </a:buClr>
            </a:pPr>
            <a:r>
              <a:rPr lang="en-US" sz="1500" b="1" dirty="0">
                <a:solidFill>
                  <a:schemeClr val="bg2">
                    <a:lumMod val="25000"/>
                  </a:schemeClr>
                </a:solidFill>
                <a:cs typeface="Open Sans" panose="020B0606030504020204" pitchFamily="34" charset="0"/>
              </a:rPr>
              <a:t>Denodo Design Studio</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sz="1500" dirty="0">
                <a:solidFill>
                  <a:schemeClr val="bg2">
                    <a:lumMod val="25000"/>
                  </a:schemeClr>
                </a:solidFill>
                <a:cs typeface="Open Sans" panose="020B0606030504020204" pitchFamily="34" charset="0"/>
              </a:rPr>
              <a:t>Create Virtual Database (VDB) Access </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sz="1500" dirty="0">
                <a:solidFill>
                  <a:schemeClr val="bg2">
                    <a:lumMod val="25000"/>
                  </a:schemeClr>
                </a:solidFill>
                <a:cs typeface="Open Sans" panose="020B0606030504020204" pitchFamily="34" charset="0"/>
              </a:rPr>
              <a:t>Policy Based Access</a:t>
            </a:r>
          </a:p>
          <a:p>
            <a:pPr marL="944109" lvl="2" indent="-285750" defTabSz="914354" hangingPunct="0">
              <a:lnSpc>
                <a:spcPct val="80000"/>
              </a:lnSpc>
              <a:spcBef>
                <a:spcPts val="750"/>
              </a:spcBef>
              <a:buClr>
                <a:schemeClr val="accent1"/>
              </a:buClr>
              <a:buFont typeface="Arial" panose="020B0604020202020204" pitchFamily="34" charset="0"/>
              <a:buChar char="•"/>
            </a:pPr>
            <a:r>
              <a:rPr lang="en-US" sz="1500" dirty="0">
                <a:solidFill>
                  <a:schemeClr val="bg2">
                    <a:lumMod val="25000"/>
                  </a:schemeClr>
                </a:solidFill>
                <a:cs typeface="Open Sans" panose="020B0606030504020204" pitchFamily="34" charset="0"/>
              </a:rPr>
              <a:t>Role-Based Access Controls (RBAC)</a:t>
            </a:r>
          </a:p>
          <a:p>
            <a:pPr marL="944109" lvl="2" indent="-285750" defTabSz="914354" hangingPunct="0">
              <a:lnSpc>
                <a:spcPct val="80000"/>
              </a:lnSpc>
              <a:spcBef>
                <a:spcPts val="750"/>
              </a:spcBef>
              <a:buClr>
                <a:schemeClr val="accent1"/>
              </a:buClr>
              <a:buFont typeface="Arial" panose="020B0604020202020204" pitchFamily="34" charset="0"/>
              <a:buChar char="•"/>
            </a:pPr>
            <a:r>
              <a:rPr lang="en-US" sz="1500" dirty="0">
                <a:solidFill>
                  <a:schemeClr val="bg2">
                    <a:lumMod val="25000"/>
                  </a:schemeClr>
                </a:solidFill>
                <a:cs typeface="Open Sans" panose="020B0606030504020204" pitchFamily="34" charset="0"/>
              </a:rPr>
              <a:t>Attribute-Based Access Controls (ABAC)</a:t>
            </a:r>
          </a:p>
          <a:p>
            <a:pPr defTabSz="914354" hangingPunct="0">
              <a:lnSpc>
                <a:spcPct val="80000"/>
              </a:lnSpc>
              <a:spcBef>
                <a:spcPts val="750"/>
              </a:spcBef>
              <a:buClr>
                <a:schemeClr val="accent1"/>
              </a:buClr>
            </a:pPr>
            <a:endParaRPr lang="en-US" sz="1500" b="1" dirty="0">
              <a:solidFill>
                <a:schemeClr val="bg2">
                  <a:lumMod val="25000"/>
                </a:schemeClr>
              </a:solidFill>
              <a:cs typeface="Open Sans" panose="020B0606030504020204" pitchFamily="34" charset="0"/>
            </a:endParaRPr>
          </a:p>
          <a:p>
            <a:pPr defTabSz="914354" hangingPunct="0">
              <a:lnSpc>
                <a:spcPct val="80000"/>
              </a:lnSpc>
              <a:spcBef>
                <a:spcPts val="750"/>
              </a:spcBef>
              <a:buClr>
                <a:schemeClr val="accent1"/>
              </a:buClr>
            </a:pPr>
            <a:r>
              <a:rPr lang="en-US" sz="1500" b="1" dirty="0">
                <a:solidFill>
                  <a:schemeClr val="bg2">
                    <a:lumMod val="25000"/>
                  </a:schemeClr>
                </a:solidFill>
                <a:cs typeface="Open Sans" panose="020B0606030504020204" pitchFamily="34" charset="0"/>
              </a:rPr>
              <a:t>Denodo Data Catalog</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sz="1500" dirty="0">
                <a:solidFill>
                  <a:schemeClr val="bg2">
                    <a:lumMod val="25000"/>
                  </a:schemeClr>
                </a:solidFill>
                <a:cs typeface="Open Sans" panose="020B0606030504020204" pitchFamily="34" charset="0"/>
              </a:rPr>
              <a:t>Enrich with metadata</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sz="1500" dirty="0">
                <a:solidFill>
                  <a:schemeClr val="bg2">
                    <a:lumMod val="25000"/>
                  </a:schemeClr>
                </a:solidFill>
                <a:cs typeface="Open Sans" panose="020B0606030504020204" pitchFamily="34" charset="0"/>
              </a:rPr>
              <a:t>View lineage</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sz="1500" dirty="0">
                <a:solidFill>
                  <a:schemeClr val="bg2">
                    <a:lumMod val="25000"/>
                  </a:schemeClr>
                </a:solidFill>
                <a:cs typeface="Open Sans" panose="020B0606030504020204" pitchFamily="34" charset="0"/>
              </a:rPr>
              <a:t>Search by keyword</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sz="1500" dirty="0">
                <a:solidFill>
                  <a:schemeClr val="bg2">
                    <a:lumMod val="25000"/>
                  </a:schemeClr>
                </a:solidFill>
                <a:cs typeface="Open Sans" panose="020B0606030504020204" pitchFamily="34" charset="0"/>
              </a:rPr>
              <a:t>Filter fully curated data sets</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sz="1500" dirty="0">
                <a:solidFill>
                  <a:schemeClr val="bg2">
                    <a:lumMod val="25000"/>
                  </a:schemeClr>
                </a:solidFill>
                <a:cs typeface="Open Sans" panose="020B0606030504020204" pitchFamily="34" charset="0"/>
              </a:rPr>
              <a:t>Surface data (once access is granted)</a:t>
            </a:r>
          </a:p>
          <a:p>
            <a:endParaRPr lang="en-US" dirty="0"/>
          </a:p>
        </p:txBody>
      </p:sp>
    </p:spTree>
    <p:extLst>
      <p:ext uri="{BB962C8B-B14F-4D97-AF65-F5344CB8AC3E}">
        <p14:creationId xmlns:p14="http://schemas.microsoft.com/office/powerpoint/2010/main" val="169386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64F50-A09B-7555-FDA9-E684CE84AA78}"/>
              </a:ext>
            </a:extLst>
          </p:cNvPr>
          <p:cNvSpPr>
            <a:spLocks noGrp="1"/>
          </p:cNvSpPr>
          <p:nvPr>
            <p:ph type="title"/>
          </p:nvPr>
        </p:nvSpPr>
        <p:spPr/>
        <p:txBody>
          <a:bodyPr>
            <a:normAutofit/>
          </a:bodyPr>
          <a:lstStyle/>
          <a:p>
            <a:r>
              <a:rPr lang="en-US" dirty="0"/>
              <a:t>What metadata is critical to capture?</a:t>
            </a:r>
          </a:p>
        </p:txBody>
      </p:sp>
      <p:sp>
        <p:nvSpPr>
          <p:cNvPr id="4" name="Slide Number Placeholder 3">
            <a:extLst>
              <a:ext uri="{FF2B5EF4-FFF2-40B4-BE49-F238E27FC236}">
                <a16:creationId xmlns:a16="http://schemas.microsoft.com/office/drawing/2014/main" id="{D93D398B-59A2-43AD-ED38-94C4FAC12829}"/>
              </a:ext>
            </a:extLst>
          </p:cNvPr>
          <p:cNvSpPr>
            <a:spLocks noGrp="1"/>
          </p:cNvSpPr>
          <p:nvPr>
            <p:ph type="sldNum" sz="quarter" idx="4"/>
          </p:nvPr>
        </p:nvSpPr>
        <p:spPr/>
        <p:txBody>
          <a:bodyPr/>
          <a:lstStyle/>
          <a:p>
            <a:pPr algn="ctr"/>
            <a:fld id="{F6B149FD-26F7-3645-B4E7-BA8B8CC5EEA8}" type="slidenum">
              <a:rPr lang="en-US" smtClean="0"/>
              <a:pPr algn="ctr"/>
              <a:t>14</a:t>
            </a:fld>
            <a:endParaRPr lang="en-US" dirty="0"/>
          </a:p>
        </p:txBody>
      </p:sp>
      <p:pic>
        <p:nvPicPr>
          <p:cNvPr id="10" name="Content Placeholder 9">
            <a:extLst>
              <a:ext uri="{FF2B5EF4-FFF2-40B4-BE49-F238E27FC236}">
                <a16:creationId xmlns:a16="http://schemas.microsoft.com/office/drawing/2014/main" id="{786C6882-7218-E403-2E34-48716461B6BC}"/>
              </a:ext>
            </a:extLst>
          </p:cNvPr>
          <p:cNvPicPr>
            <a:picLocks noGrp="1" noChangeAspect="1"/>
          </p:cNvPicPr>
          <p:nvPr>
            <p:ph idx="1"/>
          </p:nvPr>
        </p:nvPicPr>
        <p:blipFill rotWithShape="1">
          <a:blip r:embed="rId2"/>
          <a:srcRect b="18975"/>
          <a:stretch/>
        </p:blipFill>
        <p:spPr>
          <a:xfrm>
            <a:off x="559397" y="2172903"/>
            <a:ext cx="10709736" cy="4325326"/>
          </a:xfrm>
        </p:spPr>
      </p:pic>
      <p:sp>
        <p:nvSpPr>
          <p:cNvPr id="6" name="TextBox 5">
            <a:extLst>
              <a:ext uri="{FF2B5EF4-FFF2-40B4-BE49-F238E27FC236}">
                <a16:creationId xmlns:a16="http://schemas.microsoft.com/office/drawing/2014/main" id="{5F0FBCF2-FFA7-FDBF-D6A3-395E9C0B3BF7}"/>
              </a:ext>
            </a:extLst>
          </p:cNvPr>
          <p:cNvSpPr txBox="1"/>
          <p:nvPr/>
        </p:nvSpPr>
        <p:spPr>
          <a:xfrm>
            <a:off x="559397" y="929997"/>
            <a:ext cx="9688945" cy="1290738"/>
          </a:xfrm>
          <a:prstGeom prst="rect">
            <a:avLst/>
          </a:prstGeom>
          <a:noFill/>
        </p:spPr>
        <p:txBody>
          <a:bodyPr wrap="square" rtlCol="0">
            <a:spAutoFit/>
          </a:bodyPr>
          <a:lstStyle/>
          <a:p>
            <a:pPr defTabSz="914354" hangingPunct="0">
              <a:lnSpc>
                <a:spcPct val="80000"/>
              </a:lnSpc>
              <a:spcBef>
                <a:spcPts val="750"/>
              </a:spcBef>
              <a:buClr>
                <a:schemeClr val="accent1"/>
              </a:buClr>
            </a:pPr>
            <a:r>
              <a:rPr lang="en-US" dirty="0">
                <a:solidFill>
                  <a:schemeClr val="bg2">
                    <a:lumMod val="25000"/>
                  </a:schemeClr>
                </a:solidFill>
                <a:cs typeface="Open Sans" panose="020B0606030504020204" pitchFamily="34" charset="0"/>
              </a:rPr>
              <a:t>Three customizable metadata options</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dirty="0">
                <a:solidFill>
                  <a:schemeClr val="bg2">
                    <a:lumMod val="25000"/>
                  </a:schemeClr>
                </a:solidFill>
                <a:cs typeface="Open Sans" panose="020B0606030504020204" pitchFamily="34" charset="0"/>
              </a:rPr>
              <a:t>Tags – independent, individual tags </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dirty="0">
                <a:solidFill>
                  <a:schemeClr val="bg2">
                    <a:lumMod val="25000"/>
                  </a:schemeClr>
                </a:solidFill>
                <a:cs typeface="Open Sans" panose="020B0606030504020204" pitchFamily="34" charset="0"/>
              </a:rPr>
              <a:t>Categories – defined with a hierarchical relationship to one another</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dirty="0">
                <a:solidFill>
                  <a:schemeClr val="bg2">
                    <a:lumMod val="25000"/>
                  </a:schemeClr>
                </a:solidFill>
                <a:cs typeface="Open Sans" panose="020B0606030504020204" pitchFamily="34" charset="0"/>
              </a:rPr>
              <a:t>Property Groups – set of customized metadata fields that stay together</a:t>
            </a:r>
          </a:p>
        </p:txBody>
      </p:sp>
    </p:spTree>
    <p:extLst>
      <p:ext uri="{BB962C8B-B14F-4D97-AF65-F5344CB8AC3E}">
        <p14:creationId xmlns:p14="http://schemas.microsoft.com/office/powerpoint/2010/main" val="41036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D854-FDE0-4C8A-B5CB-3F96941FD24E}"/>
              </a:ext>
            </a:extLst>
          </p:cNvPr>
          <p:cNvSpPr>
            <a:spLocks noGrp="1"/>
          </p:cNvSpPr>
          <p:nvPr>
            <p:ph type="title"/>
          </p:nvPr>
        </p:nvSpPr>
        <p:spPr>
          <a:xfrm>
            <a:off x="826662" y="361697"/>
            <a:ext cx="10538676" cy="772997"/>
          </a:xfrm>
        </p:spPr>
        <p:txBody>
          <a:bodyPr>
            <a:noAutofit/>
          </a:bodyPr>
          <a:lstStyle/>
          <a:p>
            <a:r>
              <a:rPr lang="en-US" dirty="0">
                <a:solidFill>
                  <a:schemeClr val="accent2"/>
                </a:solidFill>
              </a:rPr>
              <a:t>Denodo Pros</a:t>
            </a:r>
          </a:p>
        </p:txBody>
      </p:sp>
      <p:sp>
        <p:nvSpPr>
          <p:cNvPr id="3" name="Content Placeholder 2">
            <a:extLst>
              <a:ext uri="{FF2B5EF4-FFF2-40B4-BE49-F238E27FC236}">
                <a16:creationId xmlns:a16="http://schemas.microsoft.com/office/drawing/2014/main" id="{692AE44C-94DE-4B51-9F30-888BDA01C2E1}"/>
              </a:ext>
            </a:extLst>
          </p:cNvPr>
          <p:cNvSpPr>
            <a:spLocks noGrp="1"/>
          </p:cNvSpPr>
          <p:nvPr>
            <p:ph idx="1"/>
          </p:nvPr>
        </p:nvSpPr>
        <p:spPr>
          <a:xfrm>
            <a:off x="393475" y="909044"/>
            <a:ext cx="10757125" cy="2985623"/>
          </a:xfrm>
        </p:spPr>
        <p:txBody>
          <a:bodyPr>
            <a:normAutofit/>
          </a:bodyPr>
          <a:lstStyle/>
          <a:p>
            <a:pPr marL="457200" indent="-457200" algn="l" rtl="0" eaLnBrk="1" fontAlgn="t" latinLnBrk="0" hangingPunct="1">
              <a:spcBef>
                <a:spcPts val="0"/>
              </a:spcBef>
              <a:spcAft>
                <a:spcPts val="0"/>
              </a:spcAft>
              <a:buFont typeface="Arial" panose="020B0604020202020204" pitchFamily="34" charset="0"/>
              <a:buChar char="•"/>
            </a:pPr>
            <a:r>
              <a:rPr lang="en-US" sz="2200" dirty="0"/>
              <a:t>Web UI is relatively easy to navigate</a:t>
            </a:r>
          </a:p>
          <a:p>
            <a:pPr marL="457200" indent="-457200" algn="l" rtl="0" eaLnBrk="1" fontAlgn="t" latinLnBrk="0" hangingPunct="1">
              <a:spcBef>
                <a:spcPts val="0"/>
              </a:spcBef>
              <a:spcAft>
                <a:spcPts val="0"/>
              </a:spcAft>
              <a:buFont typeface="Arial" panose="020B0604020202020204" pitchFamily="34" charset="0"/>
              <a:buChar char="•"/>
            </a:pPr>
            <a:r>
              <a:rPr lang="en-US" sz="2200" dirty="0"/>
              <a:t>Unlimited catalog editors, licensing per core not per user</a:t>
            </a:r>
          </a:p>
          <a:p>
            <a:pPr marL="457200" indent="-457200" algn="l" rtl="0" eaLnBrk="1" fontAlgn="t" latinLnBrk="0" hangingPunct="1">
              <a:spcBef>
                <a:spcPts val="0"/>
              </a:spcBef>
              <a:spcAft>
                <a:spcPts val="0"/>
              </a:spcAft>
              <a:buFont typeface="Arial" panose="020B0604020202020204" pitchFamily="34" charset="0"/>
              <a:buChar char="•"/>
            </a:pPr>
            <a:r>
              <a:rPr lang="en-US" sz="2200" dirty="0"/>
              <a:t>Query data from within the catalog</a:t>
            </a:r>
          </a:p>
          <a:p>
            <a:pPr marL="457200" indent="-457200" algn="l" rtl="0" eaLnBrk="1" fontAlgn="t" latinLnBrk="0" hangingPunct="1">
              <a:spcBef>
                <a:spcPts val="0"/>
              </a:spcBef>
              <a:spcAft>
                <a:spcPts val="0"/>
              </a:spcAft>
              <a:buFont typeface="Arial" panose="020B0604020202020204" pitchFamily="34" charset="0"/>
              <a:buChar char="•"/>
            </a:pPr>
            <a:r>
              <a:rPr lang="en-US" sz="2200" dirty="0"/>
              <a:t>Denodo lineage shows provenance and dependencies between tables</a:t>
            </a:r>
          </a:p>
          <a:p>
            <a:pPr marL="457200" indent="-457200" fontAlgn="t">
              <a:spcBef>
                <a:spcPts val="0"/>
              </a:spcBef>
              <a:buFont typeface="Arial" panose="020B0604020202020204" pitchFamily="34" charset="0"/>
              <a:buChar char="•"/>
            </a:pPr>
            <a:r>
              <a:rPr lang="en-US" sz="2200" dirty="0"/>
              <a:t>Open data into </a:t>
            </a:r>
            <a:r>
              <a:rPr lang="en-US" sz="2200" dirty="0" err="1"/>
              <a:t>PowerBI</a:t>
            </a:r>
            <a:r>
              <a:rPr lang="en-US" sz="2200" dirty="0"/>
              <a:t> or Tableau with a single click</a:t>
            </a:r>
          </a:p>
          <a:p>
            <a:pPr marL="457200" indent="-457200" algn="l" rtl="0" eaLnBrk="1" fontAlgn="t" latinLnBrk="0" hangingPunct="1">
              <a:spcBef>
                <a:spcPts val="0"/>
              </a:spcBef>
              <a:spcAft>
                <a:spcPts val="0"/>
              </a:spcAft>
              <a:buFont typeface="Arial" panose="020B0604020202020204" pitchFamily="34" charset="0"/>
              <a:buChar char="•"/>
            </a:pPr>
            <a:r>
              <a:rPr lang="en-US" sz="2200" dirty="0"/>
              <a:t>Singular integration point and access controls enable easy data governance</a:t>
            </a:r>
          </a:p>
          <a:p>
            <a:pPr marL="457200" indent="-457200" fontAlgn="t">
              <a:spcBef>
                <a:spcPts val="0"/>
              </a:spcBef>
              <a:buFont typeface="Arial" panose="020B0604020202020204" pitchFamily="34" charset="0"/>
              <a:buChar char="•"/>
            </a:pPr>
            <a:r>
              <a:rPr lang="en-US" sz="2200" dirty="0"/>
              <a:t>Column descriptions defined once at “base view” and flow to dependent views</a:t>
            </a:r>
          </a:p>
          <a:p>
            <a:pPr marL="457200" indent="-457200" fontAlgn="t">
              <a:spcBef>
                <a:spcPts val="0"/>
              </a:spcBef>
              <a:buFont typeface="Arial" panose="020B0604020202020204" pitchFamily="34" charset="0"/>
              <a:buChar char="•"/>
            </a:pPr>
            <a:r>
              <a:rPr lang="en-US" sz="2200" dirty="0"/>
              <a:t>Good customer engagement with vendor</a:t>
            </a:r>
          </a:p>
        </p:txBody>
      </p:sp>
      <p:sp>
        <p:nvSpPr>
          <p:cNvPr id="5" name="Slide Number Placeholder 4">
            <a:extLst>
              <a:ext uri="{FF2B5EF4-FFF2-40B4-BE49-F238E27FC236}">
                <a16:creationId xmlns:a16="http://schemas.microsoft.com/office/drawing/2014/main" id="{95D639C9-AD9D-4697-9544-B136CF4BFD8B}"/>
              </a:ext>
            </a:extLst>
          </p:cNvPr>
          <p:cNvSpPr>
            <a:spLocks noGrp="1"/>
          </p:cNvSpPr>
          <p:nvPr>
            <p:ph type="sldNum" sz="quarter" idx="4"/>
          </p:nvPr>
        </p:nvSpPr>
        <p:spPr>
          <a:xfrm>
            <a:off x="11826873" y="6493595"/>
            <a:ext cx="365128" cy="365125"/>
          </a:xfrm>
          <a:prstGeom prst="rect">
            <a:avLst/>
          </a:prstGeom>
        </p:spPr>
        <p:txBody>
          <a:bodyPr vert="horz" lIns="0" tIns="0" rIns="0" bIns="0" rtlCol="0" anchor="ctr">
            <a:normAutofit/>
          </a:bodyPr>
          <a:lstStyle>
            <a:defPPr>
              <a:defRPr lang="en-US"/>
            </a:defPPr>
            <a:lvl1pPr marL="0" algn="ctr" defTabSz="914400" rtl="0" eaLnBrk="1" latinLnBrk="0" hangingPunct="1">
              <a:defRPr sz="1000" b="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E94512F-4FCD-4B8F-9303-F99597583EE2}" type="slidenum">
              <a:rPr lang="en-US" smtClean="0"/>
              <a:pPr algn="ctr"/>
              <a:t>15</a:t>
            </a:fld>
            <a:endParaRPr lang="en-US" dirty="0"/>
          </a:p>
        </p:txBody>
      </p:sp>
      <p:sp>
        <p:nvSpPr>
          <p:cNvPr id="4" name="Content Placeholder 2">
            <a:extLst>
              <a:ext uri="{FF2B5EF4-FFF2-40B4-BE49-F238E27FC236}">
                <a16:creationId xmlns:a16="http://schemas.microsoft.com/office/drawing/2014/main" id="{C05D7D14-2CDB-7EE7-CCF0-D2953157D13A}"/>
              </a:ext>
            </a:extLst>
          </p:cNvPr>
          <p:cNvSpPr txBox="1">
            <a:spLocks/>
          </p:cNvSpPr>
          <p:nvPr/>
        </p:nvSpPr>
        <p:spPr>
          <a:xfrm>
            <a:off x="393476" y="4487332"/>
            <a:ext cx="11107226" cy="1710268"/>
          </a:xfrm>
          <a:prstGeom prst="rect">
            <a:avLst/>
          </a:prstGeom>
        </p:spPr>
        <p:txBody>
          <a:bodyPr vert="horz" lIns="45720" tIns="45720" rIns="45720" bIns="45720" rtlCol="0">
            <a:normAutofit/>
          </a:bodyPr>
          <a:lstStyle>
            <a:lvl1pPr marL="0" indent="0" algn="l" defTabSz="914354" rtl="0" eaLnBrk="1" latinLnBrk="0" hangingPunct="0">
              <a:lnSpc>
                <a:spcPct val="100000"/>
              </a:lnSpc>
              <a:spcBef>
                <a:spcPts val="1200"/>
              </a:spcBef>
              <a:spcAft>
                <a:spcPts val="200"/>
              </a:spcAft>
              <a:buClr>
                <a:schemeClr val="accent1"/>
              </a:buClr>
              <a:buSzPct val="100000"/>
              <a:buFontTx/>
              <a:buNone/>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86909" indent="-285750" algn="l" defTabSz="914354" rtl="0" eaLnBrk="1" latinLnBrk="0" hangingPunct="0">
              <a:lnSpc>
                <a:spcPct val="100000"/>
              </a:lnSpc>
              <a:spcBef>
                <a:spcPts val="200"/>
              </a:spcBef>
              <a:spcAft>
                <a:spcPts val="400"/>
              </a:spcAft>
              <a:buClr>
                <a:schemeClr val="accent1"/>
              </a:buClr>
              <a:buFont typeface="Wingdings" pitchFamily="2" charset="2"/>
              <a:buChar char="§"/>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669780" indent="-285750" algn="l" defTabSz="914354" rtl="0" eaLnBrk="1" latinLnBrk="0" hangingPunct="0">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852651" indent="-285750" algn="l" defTabSz="914354" rtl="0" eaLnBrk="1" latinLnBrk="0" hangingPunct="0">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035522" indent="-285750" algn="l" defTabSz="914354" rtl="0" eaLnBrk="1" latinLnBrk="0" hangingPunct="0">
              <a:lnSpc>
                <a:spcPct val="100000"/>
              </a:lnSpc>
              <a:spcBef>
                <a:spcPts val="200"/>
              </a:spcBef>
              <a:spcAft>
                <a:spcPts val="400"/>
              </a:spcAft>
              <a:buClr>
                <a:schemeClr val="accent1"/>
              </a:buClr>
              <a:buFont typeface="Wingdings" pitchFamily="2" charset="2"/>
              <a:buChar char="§"/>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fontAlgn="t" hangingPunct="1">
              <a:spcBef>
                <a:spcPts val="0"/>
              </a:spcBef>
              <a:spcAft>
                <a:spcPts val="0"/>
              </a:spcAft>
              <a:buFont typeface="Arial" panose="020B0604020202020204" pitchFamily="34" charset="0"/>
              <a:buChar char="•"/>
            </a:pPr>
            <a:r>
              <a:rPr lang="en-US" sz="2200" dirty="0"/>
              <a:t>Encountered many bugs and breaking features</a:t>
            </a:r>
          </a:p>
          <a:p>
            <a:pPr marL="457200" indent="-457200" fontAlgn="t" hangingPunct="1">
              <a:spcBef>
                <a:spcPts val="0"/>
              </a:spcBef>
              <a:spcAft>
                <a:spcPts val="0"/>
              </a:spcAft>
              <a:buFont typeface="Arial" panose="020B0604020202020204" pitchFamily="34" charset="0"/>
              <a:buChar char="•"/>
            </a:pPr>
            <a:r>
              <a:rPr lang="en-US" sz="2200" dirty="0"/>
              <a:t>Backend server challenging to maintain</a:t>
            </a:r>
          </a:p>
          <a:p>
            <a:pPr marL="457200" indent="-457200" fontAlgn="t" hangingPunct="1">
              <a:spcBef>
                <a:spcPts val="0"/>
              </a:spcBef>
              <a:spcAft>
                <a:spcPts val="0"/>
              </a:spcAft>
              <a:buFont typeface="Arial" panose="020B0604020202020204" pitchFamily="34" charset="0"/>
              <a:buChar char="•"/>
            </a:pPr>
            <a:r>
              <a:rPr lang="en-US" sz="2200" dirty="0"/>
              <a:t>Substantial amount of time testing and working with the vendor</a:t>
            </a:r>
          </a:p>
          <a:p>
            <a:pPr marL="457200" indent="-457200" fontAlgn="t" hangingPunct="1">
              <a:spcBef>
                <a:spcPts val="0"/>
              </a:spcBef>
              <a:spcAft>
                <a:spcPts val="0"/>
              </a:spcAft>
              <a:buFont typeface="Arial" panose="020B0604020202020204" pitchFamily="34" charset="0"/>
              <a:buChar char="•"/>
            </a:pPr>
            <a:r>
              <a:rPr lang="en-US" sz="2200" dirty="0"/>
              <a:t>ABAC access control policies are difficult to debug</a:t>
            </a:r>
          </a:p>
        </p:txBody>
      </p:sp>
      <p:sp>
        <p:nvSpPr>
          <p:cNvPr id="6" name="Title 1">
            <a:extLst>
              <a:ext uri="{FF2B5EF4-FFF2-40B4-BE49-F238E27FC236}">
                <a16:creationId xmlns:a16="http://schemas.microsoft.com/office/drawing/2014/main" id="{52061CC4-23A9-C5BB-46FC-A040A53FEEFE}"/>
              </a:ext>
            </a:extLst>
          </p:cNvPr>
          <p:cNvSpPr txBox="1">
            <a:spLocks/>
          </p:cNvSpPr>
          <p:nvPr/>
        </p:nvSpPr>
        <p:spPr>
          <a:xfrm>
            <a:off x="826662" y="3987417"/>
            <a:ext cx="10538676" cy="772997"/>
          </a:xfrm>
          <a:prstGeom prst="rect">
            <a:avLst/>
          </a:prstGeom>
        </p:spPr>
        <p:txBody>
          <a:bodyPr vert="horz" lIns="45720" tIns="45720" rIns="45720" bIns="45720" rtlCol="0" anchor="t">
            <a:noAutofit/>
          </a:bodyPr>
          <a:lstStyle>
            <a:lvl1pPr marL="0" algn="l" defTabSz="914354" rtl="0" eaLnBrk="1" latinLnBrk="0" hangingPunct="1">
              <a:lnSpc>
                <a:spcPct val="85000"/>
              </a:lnSpc>
              <a:spcBef>
                <a:spcPct val="0"/>
              </a:spcBef>
              <a:buNone/>
              <a:defRPr sz="2800" b="0" i="0" kern="1200" spc="100" baseline="0">
                <a:solidFill>
                  <a:schemeClr val="bg2">
                    <a:lumMod val="25000"/>
                  </a:schemeClr>
                </a:solidFill>
                <a:latin typeface="+mj-lt"/>
                <a:ea typeface="Open Sans SemiBold" panose="020B0606030504020204" pitchFamily="34" charset="0"/>
                <a:cs typeface="Open Sans SemiBold" panose="020B0606030504020204" pitchFamily="34" charset="0"/>
              </a:defRPr>
            </a:lvl1pPr>
          </a:lstStyle>
          <a:p>
            <a:r>
              <a:rPr lang="en-US" dirty="0">
                <a:solidFill>
                  <a:srgbClr val="FF0000"/>
                </a:solidFill>
              </a:rPr>
              <a:t>Denodo Challenges</a:t>
            </a:r>
          </a:p>
        </p:txBody>
      </p:sp>
    </p:spTree>
    <p:extLst>
      <p:ext uri="{BB962C8B-B14F-4D97-AF65-F5344CB8AC3E}">
        <p14:creationId xmlns:p14="http://schemas.microsoft.com/office/powerpoint/2010/main" val="233162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F8B0-9279-E407-5450-543C98ACF1D5}"/>
              </a:ext>
            </a:extLst>
          </p:cNvPr>
          <p:cNvSpPr>
            <a:spLocks noGrp="1"/>
          </p:cNvSpPr>
          <p:nvPr>
            <p:ph type="title"/>
          </p:nvPr>
        </p:nvSpPr>
        <p:spPr/>
        <p:txBody>
          <a:bodyPr>
            <a:normAutofit/>
          </a:bodyPr>
          <a:lstStyle/>
          <a:p>
            <a:r>
              <a:rPr lang="en-US" dirty="0"/>
              <a:t>Future</a:t>
            </a:r>
          </a:p>
        </p:txBody>
      </p:sp>
      <p:sp>
        <p:nvSpPr>
          <p:cNvPr id="4" name="Slide Number Placeholder 3">
            <a:extLst>
              <a:ext uri="{FF2B5EF4-FFF2-40B4-BE49-F238E27FC236}">
                <a16:creationId xmlns:a16="http://schemas.microsoft.com/office/drawing/2014/main" id="{D0FCB2D3-E5C4-692C-D38D-90DDED8B5119}"/>
              </a:ext>
            </a:extLst>
          </p:cNvPr>
          <p:cNvSpPr>
            <a:spLocks noGrp="1"/>
          </p:cNvSpPr>
          <p:nvPr>
            <p:ph type="sldNum" sz="quarter" idx="4"/>
          </p:nvPr>
        </p:nvSpPr>
        <p:spPr/>
        <p:txBody>
          <a:bodyPr/>
          <a:lstStyle/>
          <a:p>
            <a:pPr algn="ctr"/>
            <a:fld id="{F6B149FD-26F7-3645-B4E7-BA8B8CC5EEA8}" type="slidenum">
              <a:rPr lang="en-US" smtClean="0"/>
              <a:pPr algn="ctr"/>
              <a:t>16</a:t>
            </a:fld>
            <a:endParaRPr lang="en-US" dirty="0"/>
          </a:p>
        </p:txBody>
      </p:sp>
      <p:sp>
        <p:nvSpPr>
          <p:cNvPr id="5" name="Content Placeholder 2">
            <a:extLst>
              <a:ext uri="{FF2B5EF4-FFF2-40B4-BE49-F238E27FC236}">
                <a16:creationId xmlns:a16="http://schemas.microsoft.com/office/drawing/2014/main" id="{93498AB2-E1A3-6C8F-9668-6AA8ADF06120}"/>
              </a:ext>
            </a:extLst>
          </p:cNvPr>
          <p:cNvSpPr>
            <a:spLocks noGrp="1"/>
          </p:cNvSpPr>
          <p:nvPr>
            <p:ph idx="1"/>
          </p:nvPr>
        </p:nvSpPr>
        <p:spPr>
          <a:xfrm>
            <a:off x="393475" y="1086843"/>
            <a:ext cx="10757125" cy="5017623"/>
          </a:xfrm>
        </p:spPr>
        <p:txBody>
          <a:bodyPr>
            <a:normAutofit/>
          </a:bodyPr>
          <a:lstStyle/>
          <a:p>
            <a:pPr marL="457200" indent="-457200" algn="l" rtl="0" eaLnBrk="1" fontAlgn="t" latinLnBrk="0" hangingPunct="1">
              <a:spcBef>
                <a:spcPts val="0"/>
              </a:spcBef>
              <a:spcAft>
                <a:spcPts val="0"/>
              </a:spcAft>
              <a:buFont typeface="Arial" panose="020B0604020202020204" pitchFamily="34" charset="0"/>
              <a:buChar char="•"/>
            </a:pPr>
            <a:r>
              <a:rPr lang="en-US" sz="2200" dirty="0"/>
              <a:t>Federated data access, cross-site data connectivity</a:t>
            </a:r>
          </a:p>
          <a:p>
            <a:pPr marL="457200" indent="-457200" algn="l" rtl="0" eaLnBrk="1" fontAlgn="t" latinLnBrk="0" hangingPunct="1">
              <a:spcBef>
                <a:spcPts val="0"/>
              </a:spcBef>
              <a:spcAft>
                <a:spcPts val="0"/>
              </a:spcAft>
              <a:buFont typeface="Arial" panose="020B0604020202020204" pitchFamily="34" charset="0"/>
              <a:buChar char="•"/>
            </a:pPr>
            <a:r>
              <a:rPr lang="en-US" sz="2200" dirty="0"/>
              <a:t>Cross-site alignment on metadata, governance, tagging, etc.</a:t>
            </a:r>
          </a:p>
          <a:p>
            <a:pPr marL="457200" indent="-457200" algn="l" rtl="0" eaLnBrk="1" fontAlgn="t" latinLnBrk="0" hangingPunct="1">
              <a:spcBef>
                <a:spcPts val="0"/>
              </a:spcBef>
              <a:spcAft>
                <a:spcPts val="0"/>
              </a:spcAft>
              <a:buFont typeface="Arial" panose="020B0604020202020204" pitchFamily="34" charset="0"/>
              <a:buChar char="•"/>
            </a:pPr>
            <a:r>
              <a:rPr lang="en-US" sz="2200" dirty="0"/>
              <a:t>AI and model governance and cataloging</a:t>
            </a:r>
          </a:p>
          <a:p>
            <a:pPr marL="944109" lvl="1" indent="-457200" fontAlgn="t" hangingPunct="1">
              <a:spcBef>
                <a:spcPts val="0"/>
              </a:spcBef>
              <a:spcAft>
                <a:spcPts val="0"/>
              </a:spcAft>
              <a:buFont typeface="Arial" panose="020B0604020202020204" pitchFamily="34" charset="0"/>
              <a:buChar char="•"/>
            </a:pPr>
            <a:r>
              <a:rPr lang="en-US" sz="2000" dirty="0"/>
              <a:t>Ties into software governance</a:t>
            </a:r>
          </a:p>
          <a:p>
            <a:pPr marL="944109" lvl="1" indent="-457200" fontAlgn="t" hangingPunct="1">
              <a:spcBef>
                <a:spcPts val="0"/>
              </a:spcBef>
              <a:spcAft>
                <a:spcPts val="0"/>
              </a:spcAft>
              <a:buFont typeface="Arial" panose="020B0604020202020204" pitchFamily="34" charset="0"/>
              <a:buChar char="•"/>
            </a:pPr>
            <a:r>
              <a:rPr lang="en-US" sz="2000" dirty="0"/>
              <a:t>Inventory of deployed models just as important as data!</a:t>
            </a:r>
          </a:p>
          <a:p>
            <a:pPr marL="457200" indent="-457200" fontAlgn="t" hangingPunct="1">
              <a:spcBef>
                <a:spcPts val="0"/>
              </a:spcBef>
              <a:spcAft>
                <a:spcPts val="0"/>
              </a:spcAft>
              <a:buFont typeface="Arial" panose="020B0604020202020204" pitchFamily="34" charset="0"/>
              <a:buChar char="•"/>
            </a:pPr>
            <a:r>
              <a:rPr lang="en-US" sz="2200" dirty="0"/>
              <a:t>Generative AI governance</a:t>
            </a:r>
          </a:p>
          <a:p>
            <a:pPr marL="944109" lvl="1" indent="-457200" fontAlgn="t" hangingPunct="1">
              <a:spcBef>
                <a:spcPts val="0"/>
              </a:spcBef>
              <a:spcAft>
                <a:spcPts val="0"/>
              </a:spcAft>
              <a:buFont typeface="Arial" panose="020B0604020202020204" pitchFamily="34" charset="0"/>
              <a:buChar char="•"/>
            </a:pPr>
            <a:r>
              <a:rPr lang="en-US" sz="2000" dirty="0"/>
              <a:t>Models will need access to large amounts of data</a:t>
            </a:r>
          </a:p>
          <a:p>
            <a:pPr marL="944109" lvl="1" indent="-457200" fontAlgn="t" hangingPunct="1">
              <a:spcBef>
                <a:spcPts val="0"/>
              </a:spcBef>
              <a:spcAft>
                <a:spcPts val="0"/>
              </a:spcAft>
              <a:buFont typeface="Arial" panose="020B0604020202020204" pitchFamily="34" charset="0"/>
              <a:buChar char="•"/>
            </a:pPr>
            <a:r>
              <a:rPr lang="en-US" sz="2000" dirty="0"/>
              <a:t>National Institute of Standards and Technology (NIST) AI Risk Management Framework (RMF)</a:t>
            </a:r>
          </a:p>
          <a:p>
            <a:pPr marL="944109" lvl="1" indent="-457200" fontAlgn="t" hangingPunct="1">
              <a:spcBef>
                <a:spcPts val="0"/>
              </a:spcBef>
              <a:spcAft>
                <a:spcPts val="0"/>
              </a:spcAft>
              <a:buFont typeface="Arial" panose="020B0604020202020204" pitchFamily="34" charset="0"/>
              <a:buChar char="•"/>
            </a:pPr>
            <a:r>
              <a:rPr lang="en-US" sz="2000" dirty="0"/>
              <a:t>Securing data, data pipelines into indexing, and model delivery all still require access controls and need-to-know (NTK)</a:t>
            </a:r>
          </a:p>
          <a:p>
            <a:pPr marL="457200" indent="-457200" fontAlgn="t" hangingPunct="1">
              <a:spcBef>
                <a:spcPts val="0"/>
              </a:spcBef>
              <a:spcAft>
                <a:spcPts val="0"/>
              </a:spcAft>
              <a:buFont typeface="Arial" panose="020B0604020202020204" pitchFamily="34" charset="0"/>
              <a:buChar char="•"/>
            </a:pPr>
            <a:r>
              <a:rPr lang="en-US" sz="2200" dirty="0"/>
              <a:t>Mature data governance, improve culture, decrease time to review and deliver data</a:t>
            </a:r>
          </a:p>
        </p:txBody>
      </p:sp>
    </p:spTree>
    <p:extLst>
      <p:ext uri="{BB962C8B-B14F-4D97-AF65-F5344CB8AC3E}">
        <p14:creationId xmlns:p14="http://schemas.microsoft.com/office/powerpoint/2010/main" val="258583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22CB1-65F3-D63F-271E-D39F5A1F5B60}"/>
              </a:ext>
            </a:extLst>
          </p:cNvPr>
          <p:cNvSpPr>
            <a:spLocks noGrp="1"/>
          </p:cNvSpPr>
          <p:nvPr>
            <p:ph type="title"/>
          </p:nvPr>
        </p:nvSpPr>
        <p:spPr/>
        <p:txBody>
          <a:bodyPr/>
          <a:lstStyle/>
          <a:p>
            <a:r>
              <a:rPr lang="en-US" dirty="0"/>
              <a:t>Questions or Comments?</a:t>
            </a:r>
          </a:p>
        </p:txBody>
      </p:sp>
      <p:sp>
        <p:nvSpPr>
          <p:cNvPr id="4" name="Slide Number Placeholder 3">
            <a:extLst>
              <a:ext uri="{FF2B5EF4-FFF2-40B4-BE49-F238E27FC236}">
                <a16:creationId xmlns:a16="http://schemas.microsoft.com/office/drawing/2014/main" id="{C07567C5-4B7C-7989-DFFC-59AEF824E082}"/>
              </a:ext>
            </a:extLst>
          </p:cNvPr>
          <p:cNvSpPr>
            <a:spLocks noGrp="1"/>
          </p:cNvSpPr>
          <p:nvPr>
            <p:ph type="sldNum" sz="quarter" idx="4"/>
          </p:nvPr>
        </p:nvSpPr>
        <p:spPr/>
        <p:txBody>
          <a:bodyPr/>
          <a:lstStyle/>
          <a:p>
            <a:pPr algn="ctr"/>
            <a:fld id="{F6B149FD-26F7-3645-B4E7-BA8B8CC5EEA8}" type="slidenum">
              <a:rPr lang="en-US" smtClean="0"/>
              <a:pPr algn="ctr"/>
              <a:t>17</a:t>
            </a:fld>
            <a:endParaRPr lang="en-US" dirty="0"/>
          </a:p>
        </p:txBody>
      </p:sp>
      <p:sp>
        <p:nvSpPr>
          <p:cNvPr id="5" name="TextBox 4">
            <a:extLst>
              <a:ext uri="{FF2B5EF4-FFF2-40B4-BE49-F238E27FC236}">
                <a16:creationId xmlns:a16="http://schemas.microsoft.com/office/drawing/2014/main" id="{505EE800-E84C-3897-6324-58438A9C6417}"/>
              </a:ext>
            </a:extLst>
          </p:cNvPr>
          <p:cNvSpPr txBox="1"/>
          <p:nvPr/>
        </p:nvSpPr>
        <p:spPr>
          <a:xfrm>
            <a:off x="1244600" y="2091267"/>
            <a:ext cx="2116667" cy="369332"/>
          </a:xfrm>
          <a:prstGeom prst="rect">
            <a:avLst/>
          </a:prstGeom>
          <a:noFill/>
        </p:spPr>
        <p:txBody>
          <a:bodyPr wrap="square" rtlCol="0">
            <a:spAutoFit/>
          </a:bodyPr>
          <a:lstStyle/>
          <a:p>
            <a:r>
              <a:rPr lang="en-US" dirty="0"/>
              <a:t>Use Cases</a:t>
            </a:r>
          </a:p>
        </p:txBody>
      </p:sp>
      <p:sp>
        <p:nvSpPr>
          <p:cNvPr id="6" name="TextBox 5">
            <a:extLst>
              <a:ext uri="{FF2B5EF4-FFF2-40B4-BE49-F238E27FC236}">
                <a16:creationId xmlns:a16="http://schemas.microsoft.com/office/drawing/2014/main" id="{746160CC-DB21-D729-C241-C15384AE9A06}"/>
              </a:ext>
            </a:extLst>
          </p:cNvPr>
          <p:cNvSpPr txBox="1"/>
          <p:nvPr/>
        </p:nvSpPr>
        <p:spPr>
          <a:xfrm>
            <a:off x="1244600" y="3604936"/>
            <a:ext cx="2116667" cy="369332"/>
          </a:xfrm>
          <a:prstGeom prst="rect">
            <a:avLst/>
          </a:prstGeom>
          <a:noFill/>
        </p:spPr>
        <p:txBody>
          <a:bodyPr wrap="square" rtlCol="0">
            <a:spAutoFit/>
          </a:bodyPr>
          <a:lstStyle/>
          <a:p>
            <a:r>
              <a:rPr lang="en-US" dirty="0"/>
              <a:t>Security</a:t>
            </a:r>
          </a:p>
        </p:txBody>
      </p:sp>
      <p:sp>
        <p:nvSpPr>
          <p:cNvPr id="7" name="TextBox 6">
            <a:extLst>
              <a:ext uri="{FF2B5EF4-FFF2-40B4-BE49-F238E27FC236}">
                <a16:creationId xmlns:a16="http://schemas.microsoft.com/office/drawing/2014/main" id="{5599A56F-9B28-893E-2583-1791D6FEA985}"/>
              </a:ext>
            </a:extLst>
          </p:cNvPr>
          <p:cNvSpPr txBox="1"/>
          <p:nvPr/>
        </p:nvSpPr>
        <p:spPr>
          <a:xfrm>
            <a:off x="4792133" y="2059001"/>
            <a:ext cx="2116667" cy="369332"/>
          </a:xfrm>
          <a:prstGeom prst="rect">
            <a:avLst/>
          </a:prstGeom>
          <a:noFill/>
        </p:spPr>
        <p:txBody>
          <a:bodyPr wrap="square" rtlCol="0">
            <a:spAutoFit/>
          </a:bodyPr>
          <a:lstStyle/>
          <a:p>
            <a:r>
              <a:rPr lang="en-US" dirty="0"/>
              <a:t>Data Delivery</a:t>
            </a:r>
          </a:p>
        </p:txBody>
      </p:sp>
      <p:sp>
        <p:nvSpPr>
          <p:cNvPr id="8" name="TextBox 7">
            <a:extLst>
              <a:ext uri="{FF2B5EF4-FFF2-40B4-BE49-F238E27FC236}">
                <a16:creationId xmlns:a16="http://schemas.microsoft.com/office/drawing/2014/main" id="{93CB60F5-480D-E2DD-F2D1-5BD9FBFBA5A7}"/>
              </a:ext>
            </a:extLst>
          </p:cNvPr>
          <p:cNvSpPr txBox="1"/>
          <p:nvPr/>
        </p:nvSpPr>
        <p:spPr>
          <a:xfrm>
            <a:off x="4673600" y="4869934"/>
            <a:ext cx="2116667" cy="369332"/>
          </a:xfrm>
          <a:prstGeom prst="rect">
            <a:avLst/>
          </a:prstGeom>
          <a:noFill/>
        </p:spPr>
        <p:txBody>
          <a:bodyPr wrap="square" rtlCol="0">
            <a:spAutoFit/>
          </a:bodyPr>
          <a:lstStyle/>
          <a:p>
            <a:r>
              <a:rPr lang="en-US" dirty="0"/>
              <a:t>Access Controls</a:t>
            </a:r>
          </a:p>
        </p:txBody>
      </p:sp>
      <p:sp>
        <p:nvSpPr>
          <p:cNvPr id="9" name="TextBox 8">
            <a:extLst>
              <a:ext uri="{FF2B5EF4-FFF2-40B4-BE49-F238E27FC236}">
                <a16:creationId xmlns:a16="http://schemas.microsoft.com/office/drawing/2014/main" id="{8E9C8F9A-8D2E-CC84-F3A9-F6E31E3EB040}"/>
              </a:ext>
            </a:extLst>
          </p:cNvPr>
          <p:cNvSpPr txBox="1"/>
          <p:nvPr/>
        </p:nvSpPr>
        <p:spPr>
          <a:xfrm>
            <a:off x="2302933" y="4409578"/>
            <a:ext cx="2116667" cy="369332"/>
          </a:xfrm>
          <a:prstGeom prst="rect">
            <a:avLst/>
          </a:prstGeom>
          <a:noFill/>
        </p:spPr>
        <p:txBody>
          <a:bodyPr wrap="square" rtlCol="0">
            <a:spAutoFit/>
          </a:bodyPr>
          <a:lstStyle/>
          <a:p>
            <a:r>
              <a:rPr lang="en-US" dirty="0"/>
              <a:t>Processes</a:t>
            </a:r>
          </a:p>
        </p:txBody>
      </p:sp>
      <p:sp>
        <p:nvSpPr>
          <p:cNvPr id="10" name="TextBox 9">
            <a:extLst>
              <a:ext uri="{FF2B5EF4-FFF2-40B4-BE49-F238E27FC236}">
                <a16:creationId xmlns:a16="http://schemas.microsoft.com/office/drawing/2014/main" id="{3E0B9C61-ECB0-48B3-F520-42B804AB809E}"/>
              </a:ext>
            </a:extLst>
          </p:cNvPr>
          <p:cNvSpPr txBox="1"/>
          <p:nvPr/>
        </p:nvSpPr>
        <p:spPr>
          <a:xfrm>
            <a:off x="8051800" y="2339101"/>
            <a:ext cx="2116667" cy="369332"/>
          </a:xfrm>
          <a:prstGeom prst="rect">
            <a:avLst/>
          </a:prstGeom>
          <a:noFill/>
        </p:spPr>
        <p:txBody>
          <a:bodyPr wrap="square" rtlCol="0">
            <a:spAutoFit/>
          </a:bodyPr>
          <a:lstStyle/>
          <a:p>
            <a:r>
              <a:rPr lang="en-US" dirty="0"/>
              <a:t>Lessons Learned</a:t>
            </a:r>
          </a:p>
        </p:txBody>
      </p:sp>
      <p:sp>
        <p:nvSpPr>
          <p:cNvPr id="11" name="TextBox 10">
            <a:extLst>
              <a:ext uri="{FF2B5EF4-FFF2-40B4-BE49-F238E27FC236}">
                <a16:creationId xmlns:a16="http://schemas.microsoft.com/office/drawing/2014/main" id="{9CC25CA9-9F5A-A512-EC0C-09A260424B47}"/>
              </a:ext>
            </a:extLst>
          </p:cNvPr>
          <p:cNvSpPr txBox="1"/>
          <p:nvPr/>
        </p:nvSpPr>
        <p:spPr>
          <a:xfrm>
            <a:off x="7594600" y="4144538"/>
            <a:ext cx="2116667" cy="369332"/>
          </a:xfrm>
          <a:prstGeom prst="rect">
            <a:avLst/>
          </a:prstGeom>
          <a:noFill/>
        </p:spPr>
        <p:txBody>
          <a:bodyPr wrap="square" rtlCol="0">
            <a:spAutoFit/>
          </a:bodyPr>
          <a:lstStyle/>
          <a:p>
            <a:r>
              <a:rPr lang="en-US" dirty="0"/>
              <a:t>Opinions</a:t>
            </a:r>
          </a:p>
        </p:txBody>
      </p:sp>
      <p:sp>
        <p:nvSpPr>
          <p:cNvPr id="12" name="TextBox 11">
            <a:extLst>
              <a:ext uri="{FF2B5EF4-FFF2-40B4-BE49-F238E27FC236}">
                <a16:creationId xmlns:a16="http://schemas.microsoft.com/office/drawing/2014/main" id="{7063D871-591B-B5FA-4FA3-C216C9606D04}"/>
              </a:ext>
            </a:extLst>
          </p:cNvPr>
          <p:cNvSpPr txBox="1"/>
          <p:nvPr/>
        </p:nvSpPr>
        <p:spPr>
          <a:xfrm>
            <a:off x="1244599" y="5090068"/>
            <a:ext cx="2116667" cy="369332"/>
          </a:xfrm>
          <a:prstGeom prst="rect">
            <a:avLst/>
          </a:prstGeom>
          <a:noFill/>
        </p:spPr>
        <p:txBody>
          <a:bodyPr wrap="square" rtlCol="0">
            <a:spAutoFit/>
          </a:bodyPr>
          <a:lstStyle/>
          <a:p>
            <a:r>
              <a:rPr lang="en-US" dirty="0"/>
              <a:t>Future Direction</a:t>
            </a:r>
          </a:p>
        </p:txBody>
      </p:sp>
      <p:sp>
        <p:nvSpPr>
          <p:cNvPr id="13" name="TextBox 12">
            <a:extLst>
              <a:ext uri="{FF2B5EF4-FFF2-40B4-BE49-F238E27FC236}">
                <a16:creationId xmlns:a16="http://schemas.microsoft.com/office/drawing/2014/main" id="{7D7A70B4-3FE1-C727-412F-90BDC84BB1D0}"/>
              </a:ext>
            </a:extLst>
          </p:cNvPr>
          <p:cNvSpPr txBox="1"/>
          <p:nvPr/>
        </p:nvSpPr>
        <p:spPr>
          <a:xfrm>
            <a:off x="8102601" y="5239266"/>
            <a:ext cx="2116667" cy="369332"/>
          </a:xfrm>
          <a:prstGeom prst="rect">
            <a:avLst/>
          </a:prstGeom>
          <a:noFill/>
        </p:spPr>
        <p:txBody>
          <a:bodyPr wrap="square" rtlCol="0">
            <a:spAutoFit/>
          </a:bodyPr>
          <a:lstStyle/>
          <a:p>
            <a:r>
              <a:rPr lang="en-US" dirty="0"/>
              <a:t>Benefits</a:t>
            </a:r>
          </a:p>
        </p:txBody>
      </p:sp>
      <p:sp>
        <p:nvSpPr>
          <p:cNvPr id="14" name="TextBox 13">
            <a:extLst>
              <a:ext uri="{FF2B5EF4-FFF2-40B4-BE49-F238E27FC236}">
                <a16:creationId xmlns:a16="http://schemas.microsoft.com/office/drawing/2014/main" id="{2F541F4F-A962-537D-34D3-20815818117A}"/>
              </a:ext>
            </a:extLst>
          </p:cNvPr>
          <p:cNvSpPr txBox="1"/>
          <p:nvPr/>
        </p:nvSpPr>
        <p:spPr>
          <a:xfrm>
            <a:off x="8356600" y="3281402"/>
            <a:ext cx="2116667" cy="369332"/>
          </a:xfrm>
          <a:prstGeom prst="rect">
            <a:avLst/>
          </a:prstGeom>
          <a:noFill/>
        </p:spPr>
        <p:txBody>
          <a:bodyPr wrap="square" rtlCol="0">
            <a:spAutoFit/>
          </a:bodyPr>
          <a:lstStyle/>
          <a:p>
            <a:r>
              <a:rPr lang="en-US" dirty="0"/>
              <a:t>Users</a:t>
            </a:r>
          </a:p>
        </p:txBody>
      </p:sp>
      <p:sp>
        <p:nvSpPr>
          <p:cNvPr id="15" name="TextBox 14">
            <a:extLst>
              <a:ext uri="{FF2B5EF4-FFF2-40B4-BE49-F238E27FC236}">
                <a16:creationId xmlns:a16="http://schemas.microsoft.com/office/drawing/2014/main" id="{41B1C3F3-056E-5F11-8294-16ED01144DAB}"/>
              </a:ext>
            </a:extLst>
          </p:cNvPr>
          <p:cNvSpPr txBox="1"/>
          <p:nvPr/>
        </p:nvSpPr>
        <p:spPr>
          <a:xfrm>
            <a:off x="2624666" y="2809870"/>
            <a:ext cx="2116667" cy="369332"/>
          </a:xfrm>
          <a:prstGeom prst="rect">
            <a:avLst/>
          </a:prstGeom>
          <a:noFill/>
        </p:spPr>
        <p:txBody>
          <a:bodyPr wrap="square" rtlCol="0">
            <a:spAutoFit/>
          </a:bodyPr>
          <a:lstStyle/>
          <a:p>
            <a:r>
              <a:rPr lang="en-US" dirty="0"/>
              <a:t>Value</a:t>
            </a:r>
          </a:p>
        </p:txBody>
      </p:sp>
      <p:pic>
        <p:nvPicPr>
          <p:cNvPr id="17" name="Graphic 16" descr="Question Mark with solid fill">
            <a:extLst>
              <a:ext uri="{FF2B5EF4-FFF2-40B4-BE49-F238E27FC236}">
                <a16:creationId xmlns:a16="http://schemas.microsoft.com/office/drawing/2014/main" id="{C2B9F24A-31F7-E4F0-228D-1FDB055E40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0181" y="2848028"/>
            <a:ext cx="1481176" cy="1481176"/>
          </a:xfrm>
          <a:prstGeom prst="rect">
            <a:avLst/>
          </a:prstGeom>
        </p:spPr>
      </p:pic>
    </p:spTree>
    <p:extLst>
      <p:ext uri="{BB962C8B-B14F-4D97-AF65-F5344CB8AC3E}">
        <p14:creationId xmlns:p14="http://schemas.microsoft.com/office/powerpoint/2010/main" val="259657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7D83-B9DB-DFF5-BF6C-39AC77836B20}"/>
              </a:ext>
            </a:extLst>
          </p:cNvPr>
          <p:cNvSpPr>
            <a:spLocks noGrp="1"/>
          </p:cNvSpPr>
          <p:nvPr>
            <p:ph type="title"/>
          </p:nvPr>
        </p:nvSpPr>
        <p:spPr/>
        <p:txBody>
          <a:bodyPr>
            <a:normAutofit fontScale="90000"/>
          </a:bodyPr>
          <a:lstStyle/>
          <a:p>
            <a:r>
              <a:rPr lang="en-US" sz="4000" dirty="0"/>
              <a:t>Appendix</a:t>
            </a:r>
          </a:p>
        </p:txBody>
      </p:sp>
      <p:sp>
        <p:nvSpPr>
          <p:cNvPr id="4" name="Slide Number Placeholder 3">
            <a:extLst>
              <a:ext uri="{FF2B5EF4-FFF2-40B4-BE49-F238E27FC236}">
                <a16:creationId xmlns:a16="http://schemas.microsoft.com/office/drawing/2014/main" id="{141410CC-D46F-0A6F-6DCF-78F8E91CD5D1}"/>
              </a:ext>
            </a:extLst>
          </p:cNvPr>
          <p:cNvSpPr>
            <a:spLocks noGrp="1"/>
          </p:cNvSpPr>
          <p:nvPr>
            <p:ph type="sldNum" sz="quarter" idx="4"/>
          </p:nvPr>
        </p:nvSpPr>
        <p:spPr/>
        <p:txBody>
          <a:bodyPr/>
          <a:lstStyle/>
          <a:p>
            <a:pPr algn="ctr"/>
            <a:fld id="{F6B149FD-26F7-3645-B4E7-BA8B8CC5EEA8}" type="slidenum">
              <a:rPr lang="en-US" smtClean="0"/>
              <a:pPr algn="ctr"/>
              <a:t>18</a:t>
            </a:fld>
            <a:endParaRPr lang="en-US" dirty="0"/>
          </a:p>
        </p:txBody>
      </p:sp>
    </p:spTree>
    <p:extLst>
      <p:ext uri="{BB962C8B-B14F-4D97-AF65-F5344CB8AC3E}">
        <p14:creationId xmlns:p14="http://schemas.microsoft.com/office/powerpoint/2010/main" val="358797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64F50-A09B-7555-FDA9-E684CE84AA78}"/>
              </a:ext>
            </a:extLst>
          </p:cNvPr>
          <p:cNvSpPr>
            <a:spLocks noGrp="1"/>
          </p:cNvSpPr>
          <p:nvPr>
            <p:ph type="title"/>
          </p:nvPr>
        </p:nvSpPr>
        <p:spPr/>
        <p:txBody>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Who do we talk to about the data? cont.</a:t>
            </a:r>
          </a:p>
        </p:txBody>
      </p:sp>
      <p:pic>
        <p:nvPicPr>
          <p:cNvPr id="6" name="Content Placeholder 5">
            <a:extLst>
              <a:ext uri="{FF2B5EF4-FFF2-40B4-BE49-F238E27FC236}">
                <a16:creationId xmlns:a16="http://schemas.microsoft.com/office/drawing/2014/main" id="{490779B3-0398-C0D9-5551-5A0DD848492F}"/>
              </a:ext>
            </a:extLst>
          </p:cNvPr>
          <p:cNvPicPr>
            <a:picLocks noGrp="1" noChangeAspect="1"/>
          </p:cNvPicPr>
          <p:nvPr>
            <p:ph idx="1"/>
          </p:nvPr>
        </p:nvPicPr>
        <p:blipFill>
          <a:blip r:embed="rId2"/>
          <a:stretch>
            <a:fillRect/>
          </a:stretch>
        </p:blipFill>
        <p:spPr>
          <a:xfrm>
            <a:off x="279997" y="2024680"/>
            <a:ext cx="11258284" cy="2889188"/>
          </a:xfrm>
        </p:spPr>
      </p:pic>
      <p:sp>
        <p:nvSpPr>
          <p:cNvPr id="4" name="Slide Number Placeholder 3">
            <a:extLst>
              <a:ext uri="{FF2B5EF4-FFF2-40B4-BE49-F238E27FC236}">
                <a16:creationId xmlns:a16="http://schemas.microsoft.com/office/drawing/2014/main" id="{D93D398B-59A2-43AD-ED38-94C4FAC12829}"/>
              </a:ext>
            </a:extLst>
          </p:cNvPr>
          <p:cNvSpPr>
            <a:spLocks noGrp="1"/>
          </p:cNvSpPr>
          <p:nvPr>
            <p:ph type="sldNum" sz="quarter" idx="4"/>
          </p:nvPr>
        </p:nvSpPr>
        <p:spPr/>
        <p:txBody>
          <a:bodyPr/>
          <a:lstStyle/>
          <a:p>
            <a:pPr algn="ctr"/>
            <a:fld id="{F6B149FD-26F7-3645-B4E7-BA8B8CC5EEA8}" type="slidenum">
              <a:rPr lang="en-US" smtClean="0"/>
              <a:pPr algn="ctr"/>
              <a:t>19</a:t>
            </a:fld>
            <a:endParaRPr lang="en-US" dirty="0"/>
          </a:p>
        </p:txBody>
      </p:sp>
      <p:sp>
        <p:nvSpPr>
          <p:cNvPr id="7" name="TextBox 6">
            <a:extLst>
              <a:ext uri="{FF2B5EF4-FFF2-40B4-BE49-F238E27FC236}">
                <a16:creationId xmlns:a16="http://schemas.microsoft.com/office/drawing/2014/main" id="{2A511005-C272-BD23-1EC9-3AB499373C4B}"/>
              </a:ext>
            </a:extLst>
          </p:cNvPr>
          <p:cNvSpPr txBox="1"/>
          <p:nvPr/>
        </p:nvSpPr>
        <p:spPr>
          <a:xfrm>
            <a:off x="855133" y="1188213"/>
            <a:ext cx="8754534" cy="369332"/>
          </a:xfrm>
          <a:prstGeom prst="rect">
            <a:avLst/>
          </a:prstGeom>
          <a:noFill/>
        </p:spPr>
        <p:txBody>
          <a:bodyPr wrap="square" rtlCol="0">
            <a:spAutoFit/>
          </a:bodyPr>
          <a:lstStyle/>
          <a:p>
            <a:r>
              <a:rPr lang="en-US" dirty="0"/>
              <a:t>Metadata assigned to each table in Denodo Data Catalog</a:t>
            </a:r>
          </a:p>
        </p:txBody>
      </p:sp>
    </p:spTree>
    <p:extLst>
      <p:ext uri="{BB962C8B-B14F-4D97-AF65-F5344CB8AC3E}">
        <p14:creationId xmlns:p14="http://schemas.microsoft.com/office/powerpoint/2010/main" val="196131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344F8C4-202F-5748-954E-E748CC614D70}"/>
              </a:ext>
            </a:extLst>
          </p:cNvPr>
          <p:cNvSpPr>
            <a:spLocks noGrp="1"/>
          </p:cNvSpPr>
          <p:nvPr>
            <p:ph type="title"/>
          </p:nvPr>
        </p:nvSpPr>
        <p:spPr/>
        <p:txBody>
          <a:bodyPr/>
          <a:lstStyle/>
          <a:p>
            <a:r>
              <a:rPr lang="en-US" b="1" dirty="0">
                <a:latin typeface="Calibri Light" panose="020F0302020204030204" pitchFamily="34" charset="0"/>
                <a:ea typeface="Calibri Light" panose="020F0302020204030204" pitchFamily="34" charset="0"/>
                <a:cs typeface="Calibri Light" panose="020F0302020204030204" pitchFamily="34" charset="0"/>
              </a:rPr>
              <a:t>Got Data? Discovery is the Key </a:t>
            </a:r>
          </a:p>
        </p:txBody>
      </p:sp>
      <p:sp>
        <p:nvSpPr>
          <p:cNvPr id="10" name="Content Placeholder 9">
            <a:extLst>
              <a:ext uri="{FF2B5EF4-FFF2-40B4-BE49-F238E27FC236}">
                <a16:creationId xmlns:a16="http://schemas.microsoft.com/office/drawing/2014/main" id="{C8C382F7-B28D-A24F-8A31-60568291B414}"/>
              </a:ext>
            </a:extLst>
          </p:cNvPr>
          <p:cNvSpPr>
            <a:spLocks noGrp="1"/>
          </p:cNvSpPr>
          <p:nvPr>
            <p:ph idx="1"/>
          </p:nvPr>
        </p:nvSpPr>
        <p:spPr>
          <a:xfrm>
            <a:off x="720649" y="990600"/>
            <a:ext cx="10480751" cy="5507627"/>
          </a:xfrm>
        </p:spPr>
        <p:txBody>
          <a:bodyPr>
            <a:normAutofit lnSpcReduction="10000"/>
          </a:bodyPr>
          <a:lstStyle/>
          <a:p>
            <a:pPr marL="0" marR="0" indent="0">
              <a:spcBef>
                <a:spcPts val="750"/>
              </a:spcBef>
              <a:spcAft>
                <a:spcPts val="0"/>
              </a:spcAft>
              <a:buNone/>
            </a:pPr>
            <a:r>
              <a:rPr lang="en-US" sz="1800" b="1" dirty="0">
                <a:effectLst/>
                <a:latin typeface="+mn-lt"/>
                <a:ea typeface="Calibri Light" panose="020F0302020204030204" pitchFamily="34" charset="0"/>
                <a:cs typeface="Calibri Light" panose="020F0302020204030204" pitchFamily="34" charset="0"/>
              </a:rPr>
              <a:t>Abstract</a:t>
            </a:r>
            <a:endParaRPr lang="en-US" sz="1800" dirty="0">
              <a:effectLst/>
              <a:latin typeface="+mn-lt"/>
              <a:ea typeface="Calibri Light" panose="020F0302020204030204" pitchFamily="34" charset="0"/>
              <a:cs typeface="Calibri Light" panose="020F0302020204030204" pitchFamily="34" charset="0"/>
            </a:endParaRPr>
          </a:p>
          <a:p>
            <a:pPr marL="0" marR="0" indent="0">
              <a:spcBef>
                <a:spcPts val="750"/>
              </a:spcBef>
              <a:spcAft>
                <a:spcPts val="0"/>
              </a:spcAft>
              <a:buNone/>
            </a:pPr>
            <a:r>
              <a:rPr lang="en-US" sz="1800" dirty="0">
                <a:effectLst/>
                <a:latin typeface="+mn-lt"/>
                <a:ea typeface="Calibri Light" panose="020F0302020204030204" pitchFamily="34" charset="0"/>
                <a:cs typeface="Calibri Light" panose="020F0302020204030204" pitchFamily="34" charset="0"/>
              </a:rPr>
              <a:t>Data is growing at an exponential rate. Powerful tooling exists that can leverage this data to glean insights and strategic value critical to keeping our competitive edge.</a:t>
            </a:r>
          </a:p>
          <a:p>
            <a:pPr marR="0" lvl="1">
              <a:spcBef>
                <a:spcPts val="750"/>
              </a:spcBef>
              <a:spcAft>
                <a:spcPts val="0"/>
              </a:spcAft>
              <a:buFont typeface="Arial" panose="020B0604020202020204" pitchFamily="34" charset="0"/>
              <a:buChar char="•"/>
            </a:pPr>
            <a:r>
              <a:rPr lang="en-US" sz="1600" dirty="0">
                <a:latin typeface="+mn-lt"/>
                <a:ea typeface="Calibri Light" panose="020F0302020204030204" pitchFamily="34" charset="0"/>
                <a:cs typeface="Calibri Light" panose="020F0302020204030204" pitchFamily="34" charset="0"/>
              </a:rPr>
              <a:t>Data Governance – a key component of Data Strategy</a:t>
            </a:r>
          </a:p>
          <a:p>
            <a:pPr marR="0" lvl="1">
              <a:spcBef>
                <a:spcPts val="750"/>
              </a:spcBef>
              <a:spcAft>
                <a:spcPts val="0"/>
              </a:spcAft>
              <a:buFont typeface="Arial" panose="020B0604020202020204" pitchFamily="34" charset="0"/>
              <a:buChar char="•"/>
            </a:pPr>
            <a:r>
              <a:rPr lang="en-US" sz="1600" dirty="0">
                <a:latin typeface="+mn-lt"/>
                <a:ea typeface="Calibri Light" panose="020F0302020204030204" pitchFamily="34" charset="0"/>
                <a:cs typeface="Calibri Light" panose="020F0302020204030204" pitchFamily="34" charset="0"/>
              </a:rPr>
              <a:t>Focus Areas for Sandia Data Strategy &amp; Governance</a:t>
            </a:r>
          </a:p>
          <a:p>
            <a:pPr marR="0" lvl="1">
              <a:spcBef>
                <a:spcPts val="750"/>
              </a:spcBef>
              <a:spcAft>
                <a:spcPts val="0"/>
              </a:spcAft>
              <a:buFont typeface="Arial" panose="020B0604020202020204" pitchFamily="34" charset="0"/>
              <a:buChar char="•"/>
            </a:pPr>
            <a:r>
              <a:rPr lang="en-US" sz="1600" dirty="0">
                <a:latin typeface="+mn-lt"/>
                <a:ea typeface="Calibri Light" panose="020F0302020204030204" pitchFamily="34" charset="0"/>
                <a:cs typeface="Calibri Light" panose="020F0302020204030204" pitchFamily="34" charset="0"/>
              </a:rPr>
              <a:t>Degrees of Information Usefulness</a:t>
            </a:r>
          </a:p>
          <a:p>
            <a:pPr lvl="1">
              <a:spcBef>
                <a:spcPts val="750"/>
              </a:spcBef>
              <a:spcAft>
                <a:spcPts val="0"/>
              </a:spcAft>
              <a:buFont typeface="Arial" panose="020B0604020202020204" pitchFamily="34" charset="0"/>
              <a:buChar char="•"/>
            </a:pPr>
            <a:r>
              <a:rPr lang="en-US" sz="1600" dirty="0">
                <a:effectLst/>
                <a:latin typeface="+mn-lt"/>
                <a:ea typeface="Calibri Light" panose="020F0302020204030204" pitchFamily="34" charset="0"/>
                <a:cs typeface="Calibri Light" panose="020F0302020204030204" pitchFamily="34" charset="0"/>
              </a:rPr>
              <a:t>Data Consumer Challenges: Where is the data? Who </a:t>
            </a:r>
            <a:r>
              <a:rPr lang="en-US" sz="1600" dirty="0">
                <a:latin typeface="+mn-lt"/>
                <a:ea typeface="Calibri Light" panose="020F0302020204030204" pitchFamily="34" charset="0"/>
                <a:cs typeface="Calibri Light" panose="020F0302020204030204" pitchFamily="34" charset="0"/>
              </a:rPr>
              <a:t>grants access? Who understands the data?</a:t>
            </a:r>
            <a:endParaRPr lang="en-US" sz="1600" dirty="0">
              <a:effectLst/>
              <a:latin typeface="+mn-lt"/>
              <a:ea typeface="Calibri Light" panose="020F0302020204030204" pitchFamily="34" charset="0"/>
              <a:cs typeface="Calibri Light" panose="020F0302020204030204" pitchFamily="34" charset="0"/>
            </a:endParaRPr>
          </a:p>
          <a:p>
            <a:pPr lvl="1">
              <a:spcBef>
                <a:spcPts val="750"/>
              </a:spcBef>
              <a:spcAft>
                <a:spcPts val="0"/>
              </a:spcAft>
              <a:buFont typeface="Arial" panose="020B0604020202020204" pitchFamily="34" charset="0"/>
              <a:buChar char="•"/>
            </a:pPr>
            <a:r>
              <a:rPr lang="en-US" sz="1600" dirty="0">
                <a:effectLst/>
                <a:latin typeface="+mn-lt"/>
                <a:ea typeface="Calibri Light" panose="020F0302020204030204" pitchFamily="34" charset="0"/>
                <a:cs typeface="Calibri Light" panose="020F0302020204030204" pitchFamily="34" charset="0"/>
              </a:rPr>
              <a:t>What metadata is critical to capture?</a:t>
            </a:r>
          </a:p>
          <a:p>
            <a:pPr lvl="1">
              <a:spcBef>
                <a:spcPts val="750"/>
              </a:spcBef>
              <a:spcAft>
                <a:spcPts val="0"/>
              </a:spcAft>
              <a:buFont typeface="Arial" panose="020B0604020202020204" pitchFamily="34" charset="0"/>
              <a:buChar char="•"/>
            </a:pPr>
            <a:r>
              <a:rPr lang="en-US" sz="1600" dirty="0">
                <a:effectLst/>
                <a:latin typeface="+mn-lt"/>
                <a:ea typeface="Calibri Light" panose="020F0302020204030204" pitchFamily="34" charset="0"/>
                <a:cs typeface="Calibri Light" panose="020F0302020204030204" pitchFamily="34" charset="0"/>
              </a:rPr>
              <a:t>How to monitor data and insure high quality and accuracy over time</a:t>
            </a:r>
          </a:p>
          <a:p>
            <a:pPr marL="0" marR="0" indent="0">
              <a:spcBef>
                <a:spcPts val="750"/>
              </a:spcBef>
              <a:spcAft>
                <a:spcPts val="0"/>
              </a:spcAft>
              <a:buNone/>
            </a:pPr>
            <a:endParaRPr lang="en-US" sz="1800" dirty="0">
              <a:effectLst/>
              <a:latin typeface="+mn-lt"/>
              <a:ea typeface="Calibri Light" panose="020F0302020204030204" pitchFamily="34" charset="0"/>
              <a:cs typeface="Calibri Light" panose="020F0302020204030204" pitchFamily="34" charset="0"/>
            </a:endParaRPr>
          </a:p>
          <a:p>
            <a:pPr marL="0" marR="0" indent="0">
              <a:spcBef>
                <a:spcPts val="750"/>
              </a:spcBef>
              <a:spcAft>
                <a:spcPts val="0"/>
              </a:spcAft>
              <a:buNone/>
            </a:pPr>
            <a:r>
              <a:rPr lang="en-US" sz="1800" dirty="0">
                <a:effectLst/>
                <a:latin typeface="+mn-lt"/>
                <a:ea typeface="Calibri Light" panose="020F0302020204030204" pitchFamily="34" charset="0"/>
                <a:cs typeface="Calibri Light" panose="020F0302020204030204" pitchFamily="34" charset="0"/>
              </a:rPr>
              <a:t>Sandia’s Enterprise Data Governance team would like to share our experiences with using the Denodo Data Catalog to manage data, share pros and cons, and hear from conference attendees. </a:t>
            </a:r>
          </a:p>
          <a:p>
            <a:pPr marL="0" marR="0" indent="0">
              <a:spcBef>
                <a:spcPts val="750"/>
              </a:spcBef>
              <a:spcAft>
                <a:spcPts val="0"/>
              </a:spcAft>
              <a:buNone/>
            </a:pPr>
            <a:endParaRPr lang="en-US" sz="1800" dirty="0">
              <a:effectLst/>
              <a:latin typeface="+mn-lt"/>
              <a:ea typeface="Calibri Light" panose="020F0302020204030204" pitchFamily="34" charset="0"/>
              <a:cs typeface="Calibri Light" panose="020F0302020204030204" pitchFamily="34" charset="0"/>
            </a:endParaRPr>
          </a:p>
          <a:p>
            <a:pPr marL="0" marR="0" indent="0">
              <a:spcBef>
                <a:spcPts val="750"/>
              </a:spcBef>
              <a:spcAft>
                <a:spcPts val="0"/>
              </a:spcAft>
              <a:buNone/>
            </a:pPr>
            <a:r>
              <a:rPr lang="en-US" sz="1800" dirty="0">
                <a:effectLst/>
                <a:latin typeface="+mn-lt"/>
                <a:ea typeface="Calibri Light" panose="020F0302020204030204" pitchFamily="34" charset="0"/>
                <a:cs typeface="Calibri Light" panose="020F0302020204030204" pitchFamily="34" charset="0"/>
              </a:rPr>
              <a:t>During this conversation, we’d like to crowd source ideas for defining Data Governance that can be used by both Mission and Indirect workloads and a common taxonomy for use Enterprise wide.</a:t>
            </a:r>
          </a:p>
          <a:p>
            <a:pPr marL="0" marR="0" indent="0">
              <a:spcBef>
                <a:spcPts val="750"/>
              </a:spcBef>
              <a:spcAft>
                <a:spcPts val="0"/>
              </a:spcAft>
              <a:buNone/>
            </a:pPr>
            <a:r>
              <a:rPr lang="en-US" sz="1800" dirty="0">
                <a:effectLst/>
                <a:latin typeface="+mn-lt"/>
                <a:ea typeface="Calibri Light" panose="020F0302020204030204" pitchFamily="34" charset="0"/>
                <a:cs typeface="Calibri Light" panose="020F0302020204030204" pitchFamily="34" charset="0"/>
              </a:rPr>
              <a:t>Examples of data catalog capabilities will be provided.</a:t>
            </a:r>
            <a:endParaRPr lang="en-US" sz="1600" dirty="0">
              <a:effectLst/>
              <a:latin typeface="+mn-lt"/>
              <a:ea typeface="Calibri Light" panose="020F0302020204030204" pitchFamily="34" charset="0"/>
              <a:cs typeface="Calibri Light" panose="020F0302020204030204" pitchFamily="34" charset="0"/>
            </a:endParaRPr>
          </a:p>
        </p:txBody>
      </p:sp>
      <p:sp>
        <p:nvSpPr>
          <p:cNvPr id="4" name="Slide Number Placeholder 3">
            <a:extLst>
              <a:ext uri="{FF2B5EF4-FFF2-40B4-BE49-F238E27FC236}">
                <a16:creationId xmlns:a16="http://schemas.microsoft.com/office/drawing/2014/main" id="{69C24318-C227-C14C-8797-6BDA81B9987F}"/>
              </a:ext>
            </a:extLst>
          </p:cNvPr>
          <p:cNvSpPr>
            <a:spLocks noGrp="1"/>
          </p:cNvSpPr>
          <p:nvPr>
            <p:ph type="sldNum" sz="quarter" idx="4"/>
          </p:nvPr>
        </p:nvSpPr>
        <p:spPr/>
        <p:txBody>
          <a:bodyPr/>
          <a:lstStyle/>
          <a:p>
            <a:fld id="{F6B149FD-26F7-3645-B4E7-BA8B8CC5EEA8}" type="slidenum">
              <a:rPr lang="en-US" smtClean="0"/>
              <a:pPr/>
              <a:t>2</a:t>
            </a:fld>
            <a:endParaRPr lang="en-US" dirty="0"/>
          </a:p>
        </p:txBody>
      </p:sp>
    </p:spTree>
    <p:extLst>
      <p:ext uri="{BB962C8B-B14F-4D97-AF65-F5344CB8AC3E}">
        <p14:creationId xmlns:p14="http://schemas.microsoft.com/office/powerpoint/2010/main" val="40728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45C7-B49D-B279-EB9B-DF3973F3A462}"/>
              </a:ext>
            </a:extLst>
          </p:cNvPr>
          <p:cNvSpPr>
            <a:spLocks noGrp="1"/>
          </p:cNvSpPr>
          <p:nvPr>
            <p:ph type="title"/>
          </p:nvPr>
        </p:nvSpPr>
        <p:spPr/>
        <p:txBody>
          <a:bodyPr>
            <a:normAutofit/>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How do we get access to the data?  </a:t>
            </a:r>
          </a:p>
        </p:txBody>
      </p:sp>
      <p:sp>
        <p:nvSpPr>
          <p:cNvPr id="3" name="Slide Number Placeholder 2">
            <a:extLst>
              <a:ext uri="{FF2B5EF4-FFF2-40B4-BE49-F238E27FC236}">
                <a16:creationId xmlns:a16="http://schemas.microsoft.com/office/drawing/2014/main" id="{E0636DD0-A9AA-A65D-65AD-653C3F77665C}"/>
              </a:ext>
            </a:extLst>
          </p:cNvPr>
          <p:cNvSpPr>
            <a:spLocks noGrp="1"/>
          </p:cNvSpPr>
          <p:nvPr>
            <p:ph type="sldNum" sz="quarter" idx="4"/>
          </p:nvPr>
        </p:nvSpPr>
        <p:spPr/>
        <p:txBody>
          <a:bodyPr/>
          <a:lstStyle/>
          <a:p>
            <a:pPr algn="ctr"/>
            <a:fld id="{F6B149FD-26F7-3645-B4E7-BA8B8CC5EEA8}" type="slidenum">
              <a:rPr lang="en-US" smtClean="0"/>
              <a:pPr algn="ctr"/>
              <a:t>20</a:t>
            </a:fld>
            <a:endParaRPr lang="en-US" dirty="0"/>
          </a:p>
        </p:txBody>
      </p:sp>
      <p:sp>
        <p:nvSpPr>
          <p:cNvPr id="5" name="TextBox 4">
            <a:extLst>
              <a:ext uri="{FF2B5EF4-FFF2-40B4-BE49-F238E27FC236}">
                <a16:creationId xmlns:a16="http://schemas.microsoft.com/office/drawing/2014/main" id="{8182F8A5-1020-3448-1772-51B439A8C1A3}"/>
              </a:ext>
            </a:extLst>
          </p:cNvPr>
          <p:cNvSpPr txBox="1"/>
          <p:nvPr/>
        </p:nvSpPr>
        <p:spPr>
          <a:xfrm>
            <a:off x="559397" y="929997"/>
            <a:ext cx="9688945" cy="966547"/>
          </a:xfrm>
          <a:prstGeom prst="rect">
            <a:avLst/>
          </a:prstGeom>
          <a:noFill/>
        </p:spPr>
        <p:txBody>
          <a:bodyPr wrap="square" rtlCol="0">
            <a:spAutoFit/>
          </a:bodyPr>
          <a:lstStyle/>
          <a:p>
            <a:pPr marL="486909" lvl="1" indent="-285750" defTabSz="914354" hangingPunct="0">
              <a:lnSpc>
                <a:spcPct val="80000"/>
              </a:lnSpc>
              <a:spcBef>
                <a:spcPts val="750"/>
              </a:spcBef>
              <a:buClr>
                <a:schemeClr val="accent1"/>
              </a:buClr>
              <a:buFont typeface="Arial" panose="020B0604020202020204" pitchFamily="34" charset="0"/>
              <a:buChar char="•"/>
            </a:pPr>
            <a:r>
              <a:rPr lang="en-US" dirty="0">
                <a:solidFill>
                  <a:schemeClr val="bg2">
                    <a:lumMod val="25000"/>
                  </a:schemeClr>
                </a:solidFill>
                <a:cs typeface="Open Sans" panose="020B0606030504020204" pitchFamily="34" charset="0"/>
              </a:rPr>
              <a:t>Access to Metadata for all users</a:t>
            </a:r>
          </a:p>
          <a:p>
            <a:pPr marL="486909" lvl="1" indent="-285750" defTabSz="914354" hangingPunct="0">
              <a:lnSpc>
                <a:spcPct val="80000"/>
              </a:lnSpc>
              <a:spcBef>
                <a:spcPts val="750"/>
              </a:spcBef>
              <a:buClr>
                <a:schemeClr val="accent1"/>
              </a:buClr>
              <a:buFont typeface="Arial" panose="020B0604020202020204" pitchFamily="34" charset="0"/>
              <a:buChar char="•"/>
            </a:pPr>
            <a:r>
              <a:rPr lang="en-US" dirty="0">
                <a:solidFill>
                  <a:schemeClr val="bg2">
                    <a:lumMod val="25000"/>
                  </a:schemeClr>
                </a:solidFill>
                <a:cs typeface="Open Sans" panose="020B0606030504020204" pitchFamily="34" charset="0"/>
              </a:rPr>
              <a:t>Access to data by Metagroup through Subject Matter Expert</a:t>
            </a:r>
          </a:p>
          <a:p>
            <a:pPr marL="944109" lvl="2" indent="-285750" defTabSz="914354" hangingPunct="0">
              <a:lnSpc>
                <a:spcPct val="80000"/>
              </a:lnSpc>
              <a:spcBef>
                <a:spcPts val="750"/>
              </a:spcBef>
              <a:buClr>
                <a:schemeClr val="accent1"/>
              </a:buClr>
              <a:buFont typeface="Arial" panose="020B0604020202020204" pitchFamily="34" charset="0"/>
              <a:buChar char="•"/>
            </a:pPr>
            <a:r>
              <a:rPr lang="en-US" dirty="0">
                <a:solidFill>
                  <a:schemeClr val="bg2">
                    <a:lumMod val="25000"/>
                  </a:schemeClr>
                </a:solidFill>
                <a:cs typeface="Open Sans" panose="020B0606030504020204" pitchFamily="34" charset="0"/>
              </a:rPr>
              <a:t>Role Based Access Control (RBAC) – Metagroup by Table or Database</a:t>
            </a:r>
          </a:p>
        </p:txBody>
      </p:sp>
      <p:pic>
        <p:nvPicPr>
          <p:cNvPr id="9" name="Picture 8">
            <a:extLst>
              <a:ext uri="{FF2B5EF4-FFF2-40B4-BE49-F238E27FC236}">
                <a16:creationId xmlns:a16="http://schemas.microsoft.com/office/drawing/2014/main" id="{6BDFB970-59CC-064D-9B89-B93198FD73D2}"/>
              </a:ext>
            </a:extLst>
          </p:cNvPr>
          <p:cNvPicPr>
            <a:picLocks noChangeAspect="1"/>
          </p:cNvPicPr>
          <p:nvPr/>
        </p:nvPicPr>
        <p:blipFill>
          <a:blip r:embed="rId2"/>
          <a:stretch>
            <a:fillRect/>
          </a:stretch>
        </p:blipFill>
        <p:spPr>
          <a:xfrm>
            <a:off x="636560" y="2621062"/>
            <a:ext cx="10648928" cy="3921943"/>
          </a:xfrm>
          <a:prstGeom prst="rect">
            <a:avLst/>
          </a:prstGeom>
        </p:spPr>
      </p:pic>
    </p:spTree>
    <p:extLst>
      <p:ext uri="{BB962C8B-B14F-4D97-AF65-F5344CB8AC3E}">
        <p14:creationId xmlns:p14="http://schemas.microsoft.com/office/powerpoint/2010/main" val="155849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64F50-A09B-7555-FDA9-E684CE84AA78}"/>
              </a:ext>
            </a:extLst>
          </p:cNvPr>
          <p:cNvSpPr>
            <a:spLocks noGrp="1"/>
          </p:cNvSpPr>
          <p:nvPr>
            <p:ph type="title"/>
          </p:nvPr>
        </p:nvSpPr>
        <p:spPr/>
        <p:txBody>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What metadata is critical to capture? cont. - Categories</a:t>
            </a:r>
          </a:p>
        </p:txBody>
      </p:sp>
      <p:sp>
        <p:nvSpPr>
          <p:cNvPr id="4" name="Slide Number Placeholder 3">
            <a:extLst>
              <a:ext uri="{FF2B5EF4-FFF2-40B4-BE49-F238E27FC236}">
                <a16:creationId xmlns:a16="http://schemas.microsoft.com/office/drawing/2014/main" id="{D93D398B-59A2-43AD-ED38-94C4FAC12829}"/>
              </a:ext>
            </a:extLst>
          </p:cNvPr>
          <p:cNvSpPr>
            <a:spLocks noGrp="1"/>
          </p:cNvSpPr>
          <p:nvPr>
            <p:ph type="sldNum" sz="quarter" idx="4"/>
          </p:nvPr>
        </p:nvSpPr>
        <p:spPr/>
        <p:txBody>
          <a:bodyPr/>
          <a:lstStyle/>
          <a:p>
            <a:pPr algn="ctr"/>
            <a:fld id="{F6B149FD-26F7-3645-B4E7-BA8B8CC5EEA8}" type="slidenum">
              <a:rPr lang="en-US" smtClean="0"/>
              <a:pPr algn="ctr"/>
              <a:t>21</a:t>
            </a:fld>
            <a:endParaRPr lang="en-US" dirty="0"/>
          </a:p>
        </p:txBody>
      </p:sp>
      <p:pic>
        <p:nvPicPr>
          <p:cNvPr id="7" name="Content Placeholder 6">
            <a:extLst>
              <a:ext uri="{FF2B5EF4-FFF2-40B4-BE49-F238E27FC236}">
                <a16:creationId xmlns:a16="http://schemas.microsoft.com/office/drawing/2014/main" id="{20F24B44-4949-5E42-84AF-9F7BF86EB836}"/>
              </a:ext>
            </a:extLst>
          </p:cNvPr>
          <p:cNvPicPr>
            <a:picLocks noGrp="1" noChangeAspect="1"/>
          </p:cNvPicPr>
          <p:nvPr>
            <p:ph idx="1"/>
          </p:nvPr>
        </p:nvPicPr>
        <p:blipFill>
          <a:blip r:embed="rId2"/>
          <a:stretch>
            <a:fillRect/>
          </a:stretch>
        </p:blipFill>
        <p:spPr>
          <a:xfrm>
            <a:off x="2610640" y="1008320"/>
            <a:ext cx="6291136" cy="5489908"/>
          </a:xfrm>
        </p:spPr>
      </p:pic>
    </p:spTree>
    <p:extLst>
      <p:ext uri="{BB962C8B-B14F-4D97-AF65-F5344CB8AC3E}">
        <p14:creationId xmlns:p14="http://schemas.microsoft.com/office/powerpoint/2010/main" val="405976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64F50-A09B-7555-FDA9-E684CE84AA78}"/>
              </a:ext>
            </a:extLst>
          </p:cNvPr>
          <p:cNvSpPr>
            <a:spLocks noGrp="1"/>
          </p:cNvSpPr>
          <p:nvPr>
            <p:ph type="title"/>
          </p:nvPr>
        </p:nvSpPr>
        <p:spPr/>
        <p:txBody>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What metadata is critical to capture - Tags</a:t>
            </a:r>
          </a:p>
        </p:txBody>
      </p:sp>
      <p:sp>
        <p:nvSpPr>
          <p:cNvPr id="4" name="Slide Number Placeholder 3">
            <a:extLst>
              <a:ext uri="{FF2B5EF4-FFF2-40B4-BE49-F238E27FC236}">
                <a16:creationId xmlns:a16="http://schemas.microsoft.com/office/drawing/2014/main" id="{D93D398B-59A2-43AD-ED38-94C4FAC12829}"/>
              </a:ext>
            </a:extLst>
          </p:cNvPr>
          <p:cNvSpPr>
            <a:spLocks noGrp="1"/>
          </p:cNvSpPr>
          <p:nvPr>
            <p:ph type="sldNum" sz="quarter" idx="4"/>
          </p:nvPr>
        </p:nvSpPr>
        <p:spPr/>
        <p:txBody>
          <a:bodyPr/>
          <a:lstStyle/>
          <a:p>
            <a:pPr algn="ctr"/>
            <a:fld id="{F6B149FD-26F7-3645-B4E7-BA8B8CC5EEA8}" type="slidenum">
              <a:rPr lang="en-US" smtClean="0"/>
              <a:pPr algn="ctr"/>
              <a:t>22</a:t>
            </a:fld>
            <a:endParaRPr lang="en-US" dirty="0"/>
          </a:p>
        </p:txBody>
      </p:sp>
      <p:pic>
        <p:nvPicPr>
          <p:cNvPr id="7" name="Content Placeholder 6">
            <a:extLst>
              <a:ext uri="{FF2B5EF4-FFF2-40B4-BE49-F238E27FC236}">
                <a16:creationId xmlns:a16="http://schemas.microsoft.com/office/drawing/2014/main" id="{89B0316B-2B16-11C5-4A41-C794F702445E}"/>
              </a:ext>
            </a:extLst>
          </p:cNvPr>
          <p:cNvPicPr>
            <a:picLocks noGrp="1" noChangeAspect="1"/>
          </p:cNvPicPr>
          <p:nvPr>
            <p:ph idx="1"/>
          </p:nvPr>
        </p:nvPicPr>
        <p:blipFill>
          <a:blip r:embed="rId2"/>
          <a:stretch>
            <a:fillRect/>
          </a:stretch>
        </p:blipFill>
        <p:spPr>
          <a:xfrm>
            <a:off x="458258" y="2328333"/>
            <a:ext cx="11143788" cy="2422815"/>
          </a:xfrm>
        </p:spPr>
      </p:pic>
    </p:spTree>
    <p:extLst>
      <p:ext uri="{BB962C8B-B14F-4D97-AF65-F5344CB8AC3E}">
        <p14:creationId xmlns:p14="http://schemas.microsoft.com/office/powerpoint/2010/main" val="75197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64F50-A09B-7555-FDA9-E684CE84AA78}"/>
              </a:ext>
            </a:extLst>
          </p:cNvPr>
          <p:cNvSpPr>
            <a:spLocks noGrp="1"/>
          </p:cNvSpPr>
          <p:nvPr>
            <p:ph type="title"/>
          </p:nvPr>
        </p:nvSpPr>
        <p:spPr/>
        <p:txBody>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What metadata is critical to capture – Property Groups</a:t>
            </a:r>
          </a:p>
        </p:txBody>
      </p:sp>
      <p:sp>
        <p:nvSpPr>
          <p:cNvPr id="4" name="Slide Number Placeholder 3">
            <a:extLst>
              <a:ext uri="{FF2B5EF4-FFF2-40B4-BE49-F238E27FC236}">
                <a16:creationId xmlns:a16="http://schemas.microsoft.com/office/drawing/2014/main" id="{D93D398B-59A2-43AD-ED38-94C4FAC12829}"/>
              </a:ext>
            </a:extLst>
          </p:cNvPr>
          <p:cNvSpPr>
            <a:spLocks noGrp="1"/>
          </p:cNvSpPr>
          <p:nvPr>
            <p:ph type="sldNum" sz="quarter" idx="4"/>
          </p:nvPr>
        </p:nvSpPr>
        <p:spPr/>
        <p:txBody>
          <a:bodyPr/>
          <a:lstStyle/>
          <a:p>
            <a:pPr algn="ctr"/>
            <a:fld id="{F6B149FD-26F7-3645-B4E7-BA8B8CC5EEA8}" type="slidenum">
              <a:rPr lang="en-US" smtClean="0"/>
              <a:pPr algn="ctr"/>
              <a:t>23</a:t>
            </a:fld>
            <a:endParaRPr lang="en-US" dirty="0"/>
          </a:p>
        </p:txBody>
      </p:sp>
      <p:pic>
        <p:nvPicPr>
          <p:cNvPr id="8" name="Content Placeholder 7">
            <a:extLst>
              <a:ext uri="{FF2B5EF4-FFF2-40B4-BE49-F238E27FC236}">
                <a16:creationId xmlns:a16="http://schemas.microsoft.com/office/drawing/2014/main" id="{F45E16A3-0BA1-05EE-3EC4-8C922064D946}"/>
              </a:ext>
            </a:extLst>
          </p:cNvPr>
          <p:cNvPicPr>
            <a:picLocks noGrp="1" noChangeAspect="1"/>
          </p:cNvPicPr>
          <p:nvPr>
            <p:ph idx="1"/>
          </p:nvPr>
        </p:nvPicPr>
        <p:blipFill>
          <a:blip r:embed="rId2"/>
          <a:stretch>
            <a:fillRect/>
          </a:stretch>
        </p:blipFill>
        <p:spPr>
          <a:xfrm>
            <a:off x="460567" y="1989668"/>
            <a:ext cx="11377448" cy="2473616"/>
          </a:xfrm>
        </p:spPr>
      </p:pic>
    </p:spTree>
    <p:extLst>
      <p:ext uri="{BB962C8B-B14F-4D97-AF65-F5344CB8AC3E}">
        <p14:creationId xmlns:p14="http://schemas.microsoft.com/office/powerpoint/2010/main" val="211915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0" marR="0">
              <a:spcBef>
                <a:spcPts val="0"/>
              </a:spcBef>
              <a:spcAft>
                <a:spcPts val="0"/>
              </a:spcAft>
            </a:pPr>
            <a:r>
              <a:rPr lang="en-US" sz="2800" b="1" kern="1400" spc="-50" dirty="0">
                <a:effectLst/>
                <a:latin typeface="Calibri Light" panose="020F0302020204030204" pitchFamily="34" charset="0"/>
                <a:ea typeface="Times New Roman" panose="02020603050405020304" pitchFamily="18" charset="0"/>
                <a:cs typeface="Times New Roman" panose="02020603050405020304" pitchFamily="18" charset="0"/>
              </a:rPr>
              <a:t>Presenters</a:t>
            </a:r>
            <a:endParaRPr lang="en-US" sz="2800" kern="1400" spc="-50" dirty="0">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1905090" y="929996"/>
            <a:ext cx="8751188" cy="5568231"/>
          </a:xfrm>
        </p:spPr>
        <p:txBody>
          <a:bodyPr>
            <a:normAutofit fontScale="92500" lnSpcReduction="10000"/>
          </a:bodyPr>
          <a:lstStyle/>
          <a:p>
            <a:pPr marL="0" marR="0" indent="0">
              <a:lnSpc>
                <a:spcPct val="107000"/>
              </a:lnSpc>
              <a:spcBef>
                <a:spcPts val="0"/>
              </a:spcBef>
              <a:spcAft>
                <a:spcPts val="0"/>
              </a:spcAft>
              <a:buNone/>
            </a:pPr>
            <a:r>
              <a:rPr lang="en-US" sz="1900" b="1" dirty="0">
                <a:latin typeface="+mn-lt"/>
                <a:ea typeface="Calibri Light" panose="020F0302020204030204" pitchFamily="34" charset="0"/>
                <a:cs typeface="Calibri Light" panose="020F0302020204030204" pitchFamily="34" charset="0"/>
              </a:rPr>
              <a:t>Carol Blanch</a:t>
            </a:r>
          </a:p>
          <a:p>
            <a:pPr marL="0" marR="0" indent="0">
              <a:lnSpc>
                <a:spcPct val="107000"/>
              </a:lnSpc>
              <a:spcBef>
                <a:spcPts val="0"/>
              </a:spcBef>
              <a:spcAft>
                <a:spcPts val="800"/>
              </a:spcAft>
              <a:buNone/>
            </a:pPr>
            <a:r>
              <a:rPr lang="en-US" sz="1600" dirty="0">
                <a:latin typeface="+mn-lt"/>
                <a:ea typeface="Calibri Light" panose="020F0302020204030204" pitchFamily="34" charset="0"/>
                <a:cs typeface="Calibri Light" panose="020F0302020204030204" pitchFamily="34" charset="0"/>
              </a:rPr>
              <a:t>Carol is a Distinguished Solutions Architect with 13 years at Sandia National Laboratories and another 15 years in industry. Through the DOE SAFER Program, Carol has been working to share data across sites leveraging modern technologies. Designing resilient systems that deliver robust capabilities, high data quality and advance business opportunities is Carol’s passion. Her work with Sandia’s Enterprise Data Catalog Project is transforming isolated data collections into enterprise assets.  Carol earned a Master of Science in Computer Science from the University of California. Previously she graduated with Distinction from the University of Iowa with a Bachelor’s in Computer Science with Honors.</a:t>
            </a:r>
          </a:p>
          <a:p>
            <a:pPr marL="0" marR="0" indent="0">
              <a:lnSpc>
                <a:spcPct val="107000"/>
              </a:lnSpc>
              <a:spcBef>
                <a:spcPts val="0"/>
              </a:spcBef>
              <a:spcAft>
                <a:spcPts val="0"/>
              </a:spcAft>
              <a:buNone/>
            </a:pPr>
            <a:endParaRPr lang="en-US" sz="1600" dirty="0">
              <a:latin typeface="+mn-lt"/>
              <a:ea typeface="Calibri Light" panose="020F0302020204030204" pitchFamily="34" charset="0"/>
              <a:cs typeface="Calibri Light" panose="020F0302020204030204" pitchFamily="34" charset="0"/>
            </a:endParaRPr>
          </a:p>
          <a:p>
            <a:pPr marL="0" marR="0" indent="0">
              <a:lnSpc>
                <a:spcPct val="107000"/>
              </a:lnSpc>
              <a:spcBef>
                <a:spcPts val="0"/>
              </a:spcBef>
              <a:spcAft>
                <a:spcPts val="0"/>
              </a:spcAft>
              <a:buNone/>
            </a:pPr>
            <a:r>
              <a:rPr lang="en-US" sz="1900" b="1" dirty="0">
                <a:latin typeface="+mn-lt"/>
                <a:ea typeface="Calibri Light" panose="020F0302020204030204" pitchFamily="34" charset="0"/>
                <a:cs typeface="Calibri Light" panose="020F0302020204030204" pitchFamily="34" charset="0"/>
              </a:rPr>
              <a:t>Patrick Carlson</a:t>
            </a:r>
          </a:p>
          <a:p>
            <a:pPr marL="0" marR="0" indent="0">
              <a:lnSpc>
                <a:spcPct val="107000"/>
              </a:lnSpc>
              <a:spcBef>
                <a:spcPts val="0"/>
              </a:spcBef>
              <a:spcAft>
                <a:spcPts val="0"/>
              </a:spcAft>
              <a:buNone/>
            </a:pPr>
            <a:r>
              <a:rPr lang="en-US" sz="1600" dirty="0">
                <a:latin typeface="+mn-lt"/>
                <a:ea typeface="Calibri Light" panose="020F0302020204030204" pitchFamily="34" charset="0"/>
                <a:cs typeface="Calibri Light" panose="020F0302020204030204" pitchFamily="34" charset="0"/>
              </a:rPr>
              <a:t>Patrick earned a Bachelor's degree double majoring in Computer Science and Psychology from Simpson College.  In addition, he earned a PhD in Human-Computer Interaction from Iowa State University.  He has worked as a Data Scientist at Sandia National Lab for the past 7 years.  He is passionate about evangelizing the importance of new tooling and culture change at the lab. He works on building out and deploying production ready pipelines that cover the entirety of the data life cycle in support of AI and modeling efforts.</a:t>
            </a:r>
          </a:p>
          <a:p>
            <a:pPr marL="0" marR="0" indent="0">
              <a:lnSpc>
                <a:spcPct val="107000"/>
              </a:lnSpc>
              <a:spcBef>
                <a:spcPts val="0"/>
              </a:spcBef>
              <a:spcAft>
                <a:spcPts val="0"/>
              </a:spcAft>
              <a:buNone/>
            </a:pPr>
            <a:endParaRPr lang="en-US" sz="1600" dirty="0">
              <a:latin typeface="+mn-lt"/>
              <a:ea typeface="Calibri Light" panose="020F0302020204030204" pitchFamily="34" charset="0"/>
              <a:cs typeface="Calibri Light" panose="020F0302020204030204" pitchFamily="34" charset="0"/>
            </a:endParaRPr>
          </a:p>
          <a:p>
            <a:pPr marL="0" marR="0" indent="0">
              <a:lnSpc>
                <a:spcPct val="107000"/>
              </a:lnSpc>
              <a:spcBef>
                <a:spcPts val="0"/>
              </a:spcBef>
              <a:spcAft>
                <a:spcPts val="0"/>
              </a:spcAft>
              <a:buNone/>
            </a:pPr>
            <a:r>
              <a:rPr lang="en-US" sz="1900" b="1" dirty="0">
                <a:latin typeface="+mn-lt"/>
                <a:ea typeface="Calibri Light" panose="020F0302020204030204" pitchFamily="34" charset="0"/>
                <a:cs typeface="Calibri Light" panose="020F0302020204030204" pitchFamily="34" charset="0"/>
              </a:rPr>
              <a:t>Tracy Jones</a:t>
            </a:r>
          </a:p>
          <a:p>
            <a:pPr marL="0" marR="0" indent="0">
              <a:lnSpc>
                <a:spcPct val="107000"/>
              </a:lnSpc>
              <a:spcBef>
                <a:spcPts val="0"/>
              </a:spcBef>
              <a:spcAft>
                <a:spcPts val="800"/>
              </a:spcAft>
              <a:buNone/>
            </a:pPr>
            <a:r>
              <a:rPr lang="en-US" sz="1600" dirty="0">
                <a:latin typeface="+mn-lt"/>
                <a:ea typeface="Calibri Light" panose="020F0302020204030204" pitchFamily="34" charset="0"/>
                <a:cs typeface="Calibri Light" panose="020F0302020204030204" pitchFamily="34" charset="0"/>
              </a:rPr>
              <a:t>Tracy is a Senior Administrator and Data Architect at Sandia National Laboratories. Over 30 years of experience in development and management of Enterprise Financial, Manufacturing, and Human Resource Software including the development of an Enterprise Business Intelligence Portal.</a:t>
            </a:r>
          </a:p>
        </p:txBody>
      </p:sp>
      <p:sp>
        <p:nvSpPr>
          <p:cNvPr id="4" name="Slide Number Placeholder 3"/>
          <p:cNvSpPr>
            <a:spLocks noGrp="1"/>
          </p:cNvSpPr>
          <p:nvPr>
            <p:ph type="sldNum" sz="quarter" idx="12"/>
          </p:nvPr>
        </p:nvSpPr>
        <p:spPr>
          <a:xfrm>
            <a:off x="64951" y="437652"/>
            <a:ext cx="419397"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bg2">
                    <a:lumMod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113E31D-E2AB-40D1-8B51-AFA5AFEF393A}" type="slidenum">
              <a:rPr lang="en-US" smtClean="0"/>
              <a:pPr/>
              <a:t>3</a:t>
            </a:fld>
            <a:endParaRPr lang="en-US" dirty="0"/>
          </a:p>
        </p:txBody>
      </p:sp>
      <p:pic>
        <p:nvPicPr>
          <p:cNvPr id="3" name="Picture 2">
            <a:extLst>
              <a:ext uri="{FF2B5EF4-FFF2-40B4-BE49-F238E27FC236}">
                <a16:creationId xmlns:a16="http://schemas.microsoft.com/office/drawing/2014/main" id="{C4181BA7-E786-B01F-B3A8-750939A657F3}"/>
              </a:ext>
            </a:extLst>
          </p:cNvPr>
          <p:cNvPicPr>
            <a:picLocks noChangeAspect="1"/>
          </p:cNvPicPr>
          <p:nvPr/>
        </p:nvPicPr>
        <p:blipFill rotWithShape="1">
          <a:blip r:embed="rId3"/>
          <a:srcRect b="34136"/>
          <a:stretch/>
        </p:blipFill>
        <p:spPr>
          <a:xfrm>
            <a:off x="652790" y="929997"/>
            <a:ext cx="1016000" cy="1010920"/>
          </a:xfrm>
          <a:prstGeom prst="rect">
            <a:avLst/>
          </a:prstGeom>
        </p:spPr>
      </p:pic>
      <p:pic>
        <p:nvPicPr>
          <p:cNvPr id="8" name="Picture 7">
            <a:extLst>
              <a:ext uri="{FF2B5EF4-FFF2-40B4-BE49-F238E27FC236}">
                <a16:creationId xmlns:a16="http://schemas.microsoft.com/office/drawing/2014/main" id="{F6EFFD80-0355-CA3A-864F-FCB5DA670A9B}"/>
              </a:ext>
            </a:extLst>
          </p:cNvPr>
          <p:cNvPicPr>
            <a:picLocks noChangeAspect="1"/>
          </p:cNvPicPr>
          <p:nvPr/>
        </p:nvPicPr>
        <p:blipFill>
          <a:blip r:embed="rId4"/>
          <a:stretch>
            <a:fillRect/>
          </a:stretch>
        </p:blipFill>
        <p:spPr>
          <a:xfrm>
            <a:off x="652790" y="3429000"/>
            <a:ext cx="1016000" cy="1010920"/>
          </a:xfrm>
          <a:prstGeom prst="rect">
            <a:avLst/>
          </a:prstGeom>
        </p:spPr>
      </p:pic>
      <p:pic>
        <p:nvPicPr>
          <p:cNvPr id="10" name="Picture 9">
            <a:extLst>
              <a:ext uri="{FF2B5EF4-FFF2-40B4-BE49-F238E27FC236}">
                <a16:creationId xmlns:a16="http://schemas.microsoft.com/office/drawing/2014/main" id="{797F794A-7584-31B9-B096-0D76ECFB538F}"/>
              </a:ext>
            </a:extLst>
          </p:cNvPr>
          <p:cNvPicPr>
            <a:picLocks noChangeAspect="1"/>
          </p:cNvPicPr>
          <p:nvPr/>
        </p:nvPicPr>
        <p:blipFill rotWithShape="1">
          <a:blip r:embed="rId5"/>
          <a:srcRect l="18990" t="10023" b="35009"/>
          <a:stretch/>
        </p:blipFill>
        <p:spPr>
          <a:xfrm>
            <a:off x="661538" y="5244843"/>
            <a:ext cx="1008131" cy="1010920"/>
          </a:xfrm>
          <a:prstGeom prst="rect">
            <a:avLst/>
          </a:prstGeom>
        </p:spPr>
      </p:pic>
    </p:spTree>
    <p:extLst>
      <p:ext uri="{BB962C8B-B14F-4D97-AF65-F5344CB8AC3E}">
        <p14:creationId xmlns:p14="http://schemas.microsoft.com/office/powerpoint/2010/main" val="133582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333E9-AD53-037D-EEA1-4C903FF83AF4}"/>
              </a:ext>
            </a:extLst>
          </p:cNvPr>
          <p:cNvSpPr>
            <a:spLocks noGrp="1"/>
          </p:cNvSpPr>
          <p:nvPr>
            <p:ph type="title"/>
          </p:nvPr>
        </p:nvSpPr>
        <p:spPr/>
        <p:txBody>
          <a:bodyPr>
            <a:normAutofit/>
          </a:bodyPr>
          <a:lstStyle/>
          <a:p>
            <a:r>
              <a:rPr lang="en-US" b="1" dirty="0">
                <a:latin typeface="Calibri Light" panose="020F0302020204030204" pitchFamily="34" charset="0"/>
                <a:ea typeface="Calibri Light" panose="020F0302020204030204" pitchFamily="34" charset="0"/>
                <a:cs typeface="Calibri Light" panose="020F0302020204030204" pitchFamily="34" charset="0"/>
              </a:rPr>
              <a:t>Data Governance – a key component of Data Strategy</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graphicFrame>
        <p:nvGraphicFramePr>
          <p:cNvPr id="3" name="Content Placeholder 2">
            <a:extLst>
              <a:ext uri="{FF2B5EF4-FFF2-40B4-BE49-F238E27FC236}">
                <a16:creationId xmlns:a16="http://schemas.microsoft.com/office/drawing/2014/main" id="{693D96D4-1B05-39FC-CBC8-AE85FD1E2A9E}"/>
              </a:ext>
            </a:extLst>
          </p:cNvPr>
          <p:cNvGraphicFramePr>
            <a:graphicFrameLocks noGrp="1"/>
          </p:cNvGraphicFramePr>
          <p:nvPr>
            <p:ph idx="1"/>
          </p:nvPr>
        </p:nvGraphicFramePr>
        <p:xfrm>
          <a:off x="838200" y="1236617"/>
          <a:ext cx="10515600" cy="4805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772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344F8C4-202F-5748-954E-E748CC614D70}"/>
              </a:ext>
            </a:extLst>
          </p:cNvPr>
          <p:cNvSpPr>
            <a:spLocks noGrp="1"/>
          </p:cNvSpPr>
          <p:nvPr>
            <p:ph type="title"/>
          </p:nvPr>
        </p:nvSpPr>
        <p:spPr/>
        <p:txBody>
          <a:bodyPr/>
          <a:lstStyle/>
          <a:p>
            <a:r>
              <a:rPr lang="en-US" b="1" dirty="0">
                <a:latin typeface="Calibri Light" panose="020F0302020204030204" pitchFamily="34" charset="0"/>
                <a:ea typeface="Calibri Light" panose="020F0302020204030204" pitchFamily="34" charset="0"/>
                <a:cs typeface="Calibri Light" panose="020F0302020204030204" pitchFamily="34" charset="0"/>
              </a:rPr>
              <a:t>Focus Areas for Sandia Data Strategy &amp; Governance</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Content Placeholder 9">
            <a:extLst>
              <a:ext uri="{FF2B5EF4-FFF2-40B4-BE49-F238E27FC236}">
                <a16:creationId xmlns:a16="http://schemas.microsoft.com/office/drawing/2014/main" id="{C8C382F7-B28D-A24F-8A31-60568291B414}"/>
              </a:ext>
            </a:extLst>
          </p:cNvPr>
          <p:cNvSpPr>
            <a:spLocks noGrp="1"/>
          </p:cNvSpPr>
          <p:nvPr>
            <p:ph idx="1"/>
          </p:nvPr>
        </p:nvSpPr>
        <p:spPr>
          <a:xfrm>
            <a:off x="720647" y="1092201"/>
            <a:ext cx="10480751" cy="4973320"/>
          </a:xfrm>
        </p:spPr>
        <p:txBody>
          <a:bodyPr>
            <a:normAutofit/>
          </a:bodyPr>
          <a:lstStyle/>
          <a:p>
            <a:pPr marL="342900" indent="-342900">
              <a:buFont typeface="Arial" panose="020B0604020202020204" pitchFamily="34" charset="0"/>
              <a:buChar char="•"/>
            </a:pPr>
            <a:r>
              <a:rPr lang="en-US" sz="1800" dirty="0"/>
              <a:t>Enterprise Asset - Advocate the treatment of Sandia data as a corporate and government asset</a:t>
            </a:r>
          </a:p>
          <a:p>
            <a:pPr marL="342900" indent="-342900">
              <a:buFont typeface="Arial" panose="020B0604020202020204" pitchFamily="34" charset="0"/>
              <a:buChar char="•"/>
            </a:pPr>
            <a:r>
              <a:rPr lang="en-US" sz="1800" dirty="0"/>
              <a:t>Use Ready - Enable access and use of data for timely data driven decisions</a:t>
            </a:r>
          </a:p>
          <a:p>
            <a:pPr marL="342900" indent="-342900">
              <a:buFont typeface="Arial" panose="020B0604020202020204" pitchFamily="34" charset="0"/>
              <a:buChar char="•"/>
            </a:pPr>
            <a:r>
              <a:rPr lang="en-US" sz="1800" dirty="0"/>
              <a:t>Ease of Use - Support and develop mutually beneficial standards and practices to provide efficient and effective access to data</a:t>
            </a:r>
          </a:p>
          <a:p>
            <a:pPr marL="342900" indent="-342900">
              <a:buFont typeface="Arial" panose="020B0604020202020204" pitchFamily="34" charset="0"/>
              <a:buChar char="•"/>
            </a:pPr>
            <a:r>
              <a:rPr lang="en-US" sz="1800" dirty="0"/>
              <a:t>Support Community - Develop and socialize the responsibilities of Data Stewards</a:t>
            </a:r>
          </a:p>
          <a:p>
            <a:pPr marL="342900" indent="-342900">
              <a:buFont typeface="Arial" panose="020B0604020202020204" pitchFamily="34" charset="0"/>
              <a:buChar char="•"/>
            </a:pPr>
            <a:r>
              <a:rPr lang="en-US" sz="1800" dirty="0"/>
              <a:t>Taxonomy - Align the organizational strategies, digital transformation and data strategy, and data governance objectives between Enterprise and Mission Data Governance Efforts</a:t>
            </a:r>
          </a:p>
          <a:p>
            <a:pPr marL="342900" indent="-342900">
              <a:buFont typeface="Arial" panose="020B0604020202020204" pitchFamily="34" charset="0"/>
              <a:buChar char="•"/>
            </a:pPr>
            <a:r>
              <a:rPr lang="en-US" sz="1800" dirty="0"/>
              <a:t>Funding - Secure support and funding for agreed upon data strategy and data governance efforts</a:t>
            </a:r>
          </a:p>
          <a:p>
            <a:pPr marL="342900" indent="-342900">
              <a:buFont typeface="Arial" panose="020B0604020202020204" pitchFamily="34" charset="0"/>
              <a:buChar char="•"/>
            </a:pPr>
            <a:r>
              <a:rPr lang="en-US" sz="1800" dirty="0"/>
              <a:t>Communication - Provide organization-wide visibility to and flow-up / flow-down communication of data strategy and data governance efforts</a:t>
            </a:r>
          </a:p>
          <a:p>
            <a:pPr marL="342900" indent="-342900">
              <a:buFont typeface="Arial" panose="020B0604020202020204" pitchFamily="34" charset="0"/>
              <a:buChar char="•"/>
            </a:pPr>
            <a:r>
              <a:rPr lang="en-US" sz="1800" dirty="0"/>
              <a:t>Data Management Standards - Federate governance across program and mission areas</a:t>
            </a:r>
          </a:p>
        </p:txBody>
      </p:sp>
    </p:spTree>
    <p:extLst>
      <p:ext uri="{BB962C8B-B14F-4D97-AF65-F5344CB8AC3E}">
        <p14:creationId xmlns:p14="http://schemas.microsoft.com/office/powerpoint/2010/main" val="362535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D854-FDE0-4C8A-B5CB-3F96941FD24E}"/>
              </a:ext>
            </a:extLst>
          </p:cNvPr>
          <p:cNvSpPr>
            <a:spLocks noGrp="1"/>
          </p:cNvSpPr>
          <p:nvPr>
            <p:ph type="title"/>
          </p:nvPr>
        </p:nvSpPr>
        <p:spPr/>
        <p:txBody>
          <a:bodyPr/>
          <a:lstStyle/>
          <a:p>
            <a:r>
              <a:rPr lang="en-US" b="1" dirty="0">
                <a:latin typeface="Calibri Light" panose="020F0302020204030204" pitchFamily="34" charset="0"/>
                <a:ea typeface="Calibri Light" panose="020F0302020204030204" pitchFamily="34" charset="0"/>
                <a:cs typeface="Calibri Light" panose="020F0302020204030204" pitchFamily="34" charset="0"/>
              </a:rPr>
              <a:t>Degrees of Information Usefulness</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Slide Number Placeholder 4">
            <a:extLst>
              <a:ext uri="{FF2B5EF4-FFF2-40B4-BE49-F238E27FC236}">
                <a16:creationId xmlns:a16="http://schemas.microsoft.com/office/drawing/2014/main" id="{95D639C9-AD9D-4697-9544-B136CF4BFD8B}"/>
              </a:ext>
            </a:extLst>
          </p:cNvPr>
          <p:cNvSpPr>
            <a:spLocks noGrp="1"/>
          </p:cNvSpPr>
          <p:nvPr>
            <p:ph type="sldNum" sz="quarter" idx="4"/>
          </p:nvPr>
        </p:nvSpPr>
        <p:spPr>
          <a:xfrm>
            <a:off x="11826873" y="6493595"/>
            <a:ext cx="365128" cy="365125"/>
          </a:xfrm>
          <a:prstGeom prst="rect">
            <a:avLst/>
          </a:prstGeom>
        </p:spPr>
        <p:txBody>
          <a:bodyPr vert="horz" lIns="0" tIns="0" rIns="0" bIns="0" rtlCol="0" anchor="ctr">
            <a:normAutofit/>
          </a:bodyPr>
          <a:lstStyle>
            <a:defPPr>
              <a:defRPr lang="en-US"/>
            </a:defPPr>
            <a:lvl1pPr marL="0" algn="ctr" defTabSz="914400" rtl="0" eaLnBrk="1" latinLnBrk="0" hangingPunct="1">
              <a:defRPr sz="1000" b="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E94512F-4FCD-4B8F-9303-F99597583EE2}" type="slidenum">
              <a:rPr lang="en-US" smtClean="0"/>
              <a:pPr algn="ctr"/>
              <a:t>6</a:t>
            </a:fld>
            <a:endParaRPr lang="en-US" dirty="0"/>
          </a:p>
        </p:txBody>
      </p:sp>
      <p:sp>
        <p:nvSpPr>
          <p:cNvPr id="3" name="Content Placeholder 9">
            <a:extLst>
              <a:ext uri="{FF2B5EF4-FFF2-40B4-BE49-F238E27FC236}">
                <a16:creationId xmlns:a16="http://schemas.microsoft.com/office/drawing/2014/main" id="{0580E44A-5E5F-FBF6-3FED-E5354F2A8C98}"/>
              </a:ext>
            </a:extLst>
          </p:cNvPr>
          <p:cNvSpPr>
            <a:spLocks noGrp="1"/>
          </p:cNvSpPr>
          <p:nvPr>
            <p:ph idx="1"/>
          </p:nvPr>
        </p:nvSpPr>
        <p:spPr>
          <a:xfrm>
            <a:off x="711220" y="1101629"/>
            <a:ext cx="11392796" cy="1867814"/>
          </a:xfrm>
        </p:spPr>
        <p:txBody>
          <a:bodyPr>
            <a:normAutofit/>
          </a:bodyPr>
          <a:lstStyle/>
          <a:p>
            <a:pPr marL="342900" indent="-342900">
              <a:buClr>
                <a:schemeClr val="accent1"/>
              </a:buClr>
              <a:buFont typeface="Arial" panose="020B0604020202020204" pitchFamily="34" charset="0"/>
              <a:buChar char="•"/>
            </a:pPr>
            <a:r>
              <a:rPr lang="en-US" sz="1800" dirty="0"/>
              <a:t>Data has different levels of usefulness or importance</a:t>
            </a:r>
          </a:p>
          <a:p>
            <a:pPr marL="285750" indent="-285750">
              <a:buClr>
                <a:schemeClr val="accent1"/>
              </a:buClr>
              <a:buFont typeface="Arial" panose="020B0604020202020204" pitchFamily="34" charset="0"/>
              <a:buChar char="•"/>
            </a:pPr>
            <a:r>
              <a:rPr lang="en-US" sz="1800" dirty="0"/>
              <a:t>Sandia has two main groups of data, </a:t>
            </a:r>
            <a:r>
              <a:rPr lang="en-US" sz="1800" b="1" dirty="0"/>
              <a:t>Corporate</a:t>
            </a:r>
            <a:r>
              <a:rPr lang="en-US" sz="1800" dirty="0"/>
              <a:t> (NTESS) and </a:t>
            </a:r>
            <a:r>
              <a:rPr lang="en-US" sz="1800" b="1" dirty="0"/>
              <a:t>Government Data</a:t>
            </a:r>
            <a:r>
              <a:rPr lang="en-US" sz="1800" dirty="0"/>
              <a:t> (NNSA/DOE)</a:t>
            </a:r>
          </a:p>
          <a:p>
            <a:pPr marL="285750" indent="-285750">
              <a:buClr>
                <a:schemeClr val="accent1"/>
              </a:buClr>
              <a:buFont typeface="Arial" panose="020B0604020202020204" pitchFamily="34" charset="0"/>
              <a:buChar char="•"/>
            </a:pPr>
            <a:r>
              <a:rPr lang="en-US" sz="1800" dirty="0"/>
              <a:t>The more important the data, the more metadata is necessary to manage the data</a:t>
            </a:r>
          </a:p>
          <a:p>
            <a:pPr marL="285750" indent="-285750">
              <a:buClr>
                <a:schemeClr val="accent1"/>
              </a:buClr>
              <a:buFont typeface="Arial" panose="020B0604020202020204" pitchFamily="34" charset="0"/>
              <a:buChar char="•"/>
            </a:pPr>
            <a:r>
              <a:rPr lang="en-US" sz="1800" dirty="0"/>
              <a:t>Data Management includes collecting, organizing, protecting and storing data </a:t>
            </a:r>
          </a:p>
        </p:txBody>
      </p:sp>
      <p:pic>
        <p:nvPicPr>
          <p:cNvPr id="7" name="Picture 6">
            <a:extLst>
              <a:ext uri="{FF2B5EF4-FFF2-40B4-BE49-F238E27FC236}">
                <a16:creationId xmlns:a16="http://schemas.microsoft.com/office/drawing/2014/main" id="{874589DB-7F64-8D4D-7A84-8A2994CF14CC}"/>
              </a:ext>
            </a:extLst>
          </p:cNvPr>
          <p:cNvPicPr>
            <a:picLocks noChangeAspect="1"/>
          </p:cNvPicPr>
          <p:nvPr/>
        </p:nvPicPr>
        <p:blipFill>
          <a:blip r:embed="rId2"/>
          <a:stretch>
            <a:fillRect/>
          </a:stretch>
        </p:blipFill>
        <p:spPr>
          <a:xfrm>
            <a:off x="4248726" y="3107885"/>
            <a:ext cx="7063439" cy="3719577"/>
          </a:xfrm>
          <a:prstGeom prst="rect">
            <a:avLst/>
          </a:prstGeom>
        </p:spPr>
      </p:pic>
    </p:spTree>
    <p:extLst>
      <p:ext uri="{BB962C8B-B14F-4D97-AF65-F5344CB8AC3E}">
        <p14:creationId xmlns:p14="http://schemas.microsoft.com/office/powerpoint/2010/main" val="12851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8D570-D616-4BA5-8D79-A03D0A5D4900}"/>
              </a:ext>
            </a:extLst>
          </p:cNvPr>
          <p:cNvSpPr>
            <a:spLocks noGrp="1"/>
          </p:cNvSpPr>
          <p:nvPr>
            <p:ph type="title"/>
          </p:nvPr>
        </p:nvSpPr>
        <p:spPr/>
        <p:txBody>
          <a:bodyPr>
            <a:normAutofit/>
          </a:bodyPr>
          <a:lstStyle/>
          <a:p>
            <a:pPr lvl="1" algn="l" defTabSz="914354" rtl="0">
              <a:lnSpc>
                <a:spcPct val="85000"/>
              </a:lnSpc>
              <a:spcBef>
                <a:spcPct val="0"/>
              </a:spcBef>
            </a:pPr>
            <a:r>
              <a:rPr lang="en-US" sz="2800" b="1" kern="1200" spc="100" dirty="0">
                <a:solidFill>
                  <a:schemeClr val="bg2">
                    <a:lumMod val="25000"/>
                  </a:schemeClr>
                </a:solidFill>
                <a:latin typeface="Calibri Light" panose="020F0302020204030204" pitchFamily="34" charset="0"/>
                <a:ea typeface="Calibri Light" panose="020F0302020204030204" pitchFamily="34" charset="0"/>
                <a:cs typeface="Calibri Light" panose="020F0302020204030204" pitchFamily="34" charset="0"/>
              </a:rPr>
              <a:t>Data Consumer Challenges in a Growing Complex Ecosystem</a:t>
            </a:r>
          </a:p>
        </p:txBody>
      </p:sp>
      <p:sp>
        <p:nvSpPr>
          <p:cNvPr id="3" name="Slide Number Placeholder 2">
            <a:extLst>
              <a:ext uri="{FF2B5EF4-FFF2-40B4-BE49-F238E27FC236}">
                <a16:creationId xmlns:a16="http://schemas.microsoft.com/office/drawing/2014/main" id="{31BDF7C2-0F6D-4F16-84DE-C7CAF1880914}"/>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normAutofit/>
          </a:bodyPr>
          <a:lstStyle>
            <a:defPPr>
              <a:defRPr lang="en-US"/>
            </a:defPPr>
            <a:lvl1pPr marL="0" algn="ctr" defTabSz="914400" rtl="0" eaLnBrk="1" latinLnBrk="0" hangingPunct="1">
              <a:defRPr sz="1400" b="0" i="0" kern="1200">
                <a:solidFill>
                  <a:schemeClr val="bg1">
                    <a:lumMod val="50000"/>
                  </a:schemeClr>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6B149FD-26F7-3645-B4E7-BA8B8CC5EEA8}" type="slidenum">
              <a:rPr lang="en-US" smtClean="0"/>
              <a:pPr/>
              <a:t>7</a:t>
            </a:fld>
            <a:endParaRPr lang="en-US"/>
          </a:p>
        </p:txBody>
      </p:sp>
      <p:pic>
        <p:nvPicPr>
          <p:cNvPr id="6" name="Picture 5">
            <a:extLst>
              <a:ext uri="{FF2B5EF4-FFF2-40B4-BE49-F238E27FC236}">
                <a16:creationId xmlns:a16="http://schemas.microsoft.com/office/drawing/2014/main" id="{3ECF3B39-ED9D-40A6-8BB9-EE9B60E79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596" y="847694"/>
            <a:ext cx="8515851" cy="5838856"/>
          </a:xfrm>
          <a:prstGeom prst="rect">
            <a:avLst/>
          </a:prstGeom>
        </p:spPr>
      </p:pic>
      <p:sp>
        <p:nvSpPr>
          <p:cNvPr id="4" name="TextBox 3">
            <a:extLst>
              <a:ext uri="{FF2B5EF4-FFF2-40B4-BE49-F238E27FC236}">
                <a16:creationId xmlns:a16="http://schemas.microsoft.com/office/drawing/2014/main" id="{30972D2A-7B9D-7A46-6BD9-009EDA116512}"/>
              </a:ext>
            </a:extLst>
          </p:cNvPr>
          <p:cNvSpPr txBox="1"/>
          <p:nvPr/>
        </p:nvSpPr>
        <p:spPr>
          <a:xfrm>
            <a:off x="445095" y="3251189"/>
            <a:ext cx="2437803" cy="461665"/>
          </a:xfrm>
          <a:prstGeom prst="rect">
            <a:avLst/>
          </a:prstGeom>
          <a:noFill/>
        </p:spPr>
        <p:txBody>
          <a:bodyPr wrap="square" rtlCol="0">
            <a:spAutoFit/>
          </a:bodyPr>
          <a:lstStyle/>
          <a:p>
            <a:r>
              <a:rPr lang="en-US" sz="2400" dirty="0"/>
              <a:t>“data lifecycle”</a:t>
            </a:r>
          </a:p>
        </p:txBody>
      </p:sp>
    </p:spTree>
    <p:extLst>
      <p:ext uri="{BB962C8B-B14F-4D97-AF65-F5344CB8AC3E}">
        <p14:creationId xmlns:p14="http://schemas.microsoft.com/office/powerpoint/2010/main" val="96019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D61C5D-85F9-4AE6-B211-D6D598C03ACB}"/>
              </a:ext>
            </a:extLst>
          </p:cNvPr>
          <p:cNvSpPr>
            <a:spLocks noGrp="1"/>
          </p:cNvSpPr>
          <p:nvPr>
            <p:ph type="title"/>
          </p:nvPr>
        </p:nvSpPr>
        <p:spPr>
          <a:xfrm>
            <a:off x="818042" y="715372"/>
            <a:ext cx="10480752" cy="570225"/>
          </a:xfrm>
        </p:spPr>
        <p:txBody>
          <a:bodyPr>
            <a:normAutofit/>
          </a:bodyPr>
          <a:lstStyle/>
          <a:p>
            <a:r>
              <a:rPr lang="en-US" b="1" dirty="0"/>
              <a:t>Sandia Data Strategy &amp; Governance Board Structure</a:t>
            </a:r>
          </a:p>
        </p:txBody>
      </p:sp>
      <p:sp>
        <p:nvSpPr>
          <p:cNvPr id="15" name="Trapezoid 14">
            <a:extLst>
              <a:ext uri="{FF2B5EF4-FFF2-40B4-BE49-F238E27FC236}">
                <a16:creationId xmlns:a16="http://schemas.microsoft.com/office/drawing/2014/main" id="{CD6238F3-B60C-4CB9-8A90-CAA45BED27E7}"/>
              </a:ext>
            </a:extLst>
          </p:cNvPr>
          <p:cNvSpPr/>
          <p:nvPr/>
        </p:nvSpPr>
        <p:spPr>
          <a:xfrm>
            <a:off x="4132037" y="3326134"/>
            <a:ext cx="6475019" cy="1292500"/>
          </a:xfrm>
          <a:prstGeom prst="trapezoid">
            <a:avLst>
              <a:gd name="adj" fmla="val 48602"/>
            </a:avLst>
          </a:prstGeom>
          <a:solidFill>
            <a:srgbClr val="00ADD0">
              <a:lumMod val="20000"/>
              <a:lumOff val="80000"/>
            </a:srgbClr>
          </a:solidFill>
          <a:ln w="15875" cap="flat" cmpd="sng" algn="ctr">
            <a:solidFill>
              <a:srgbClr val="CCEC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grpSp>
        <p:nvGrpSpPr>
          <p:cNvPr id="16" name="Group 15">
            <a:extLst>
              <a:ext uri="{FF2B5EF4-FFF2-40B4-BE49-F238E27FC236}">
                <a16:creationId xmlns:a16="http://schemas.microsoft.com/office/drawing/2014/main" id="{21FE4703-AF4E-4796-A469-679B543034B7}"/>
              </a:ext>
            </a:extLst>
          </p:cNvPr>
          <p:cNvGrpSpPr/>
          <p:nvPr/>
        </p:nvGrpSpPr>
        <p:grpSpPr>
          <a:xfrm>
            <a:off x="197741" y="1417760"/>
            <a:ext cx="11198447" cy="5246914"/>
            <a:chOff x="117044" y="1051174"/>
            <a:chExt cx="11198447" cy="5246914"/>
          </a:xfrm>
        </p:grpSpPr>
        <p:sp>
          <p:nvSpPr>
            <p:cNvPr id="17" name="Rectangle 16">
              <a:extLst>
                <a:ext uri="{FF2B5EF4-FFF2-40B4-BE49-F238E27FC236}">
                  <a16:creationId xmlns:a16="http://schemas.microsoft.com/office/drawing/2014/main" id="{12453EF6-2AE1-40C8-8D97-62721CF4F746}"/>
                </a:ext>
              </a:extLst>
            </p:cNvPr>
            <p:cNvSpPr/>
            <p:nvPr/>
          </p:nvSpPr>
          <p:spPr>
            <a:xfrm>
              <a:off x="2688770" y="5941826"/>
              <a:ext cx="3289465" cy="356262"/>
            </a:xfrm>
            <a:prstGeom prst="rect">
              <a:avLst/>
            </a:prstGeom>
            <a:solidFill>
              <a:srgbClr val="000000"/>
            </a:solidFill>
            <a:ln w="15875" cap="flat" cmpd="sng" algn="ctr">
              <a:solidFill>
                <a:srgbClr val="000000">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rPr>
                <a:t>Data Users</a:t>
              </a:r>
            </a:p>
          </p:txBody>
        </p:sp>
        <p:sp>
          <p:nvSpPr>
            <p:cNvPr id="18" name="Trapezoid 17">
              <a:extLst>
                <a:ext uri="{FF2B5EF4-FFF2-40B4-BE49-F238E27FC236}">
                  <a16:creationId xmlns:a16="http://schemas.microsoft.com/office/drawing/2014/main" id="{8FE38500-47ED-4CED-91AD-09BEE06236EB}"/>
                </a:ext>
              </a:extLst>
            </p:cNvPr>
            <p:cNvSpPr/>
            <p:nvPr/>
          </p:nvSpPr>
          <p:spPr>
            <a:xfrm>
              <a:off x="2906845" y="1051174"/>
              <a:ext cx="6880401" cy="1784360"/>
            </a:xfrm>
            <a:prstGeom prst="trapezoid">
              <a:avLst>
                <a:gd name="adj" fmla="val 48602"/>
              </a:avLst>
            </a:prstGeom>
            <a:solidFill>
              <a:srgbClr val="A92C00">
                <a:lumMod val="20000"/>
                <a:lumOff val="80000"/>
              </a:srgbClr>
            </a:solidFill>
            <a:ln w="15875" cap="flat" cmpd="sng" algn="ctr">
              <a:solidFill>
                <a:srgbClr val="A92C00">
                  <a:lumMod val="20000"/>
                  <a:lumOff val="8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rebuchet MS" panose="020B0603020202020204"/>
                <a:ea typeface="+mn-ea"/>
                <a:cs typeface="+mn-cs"/>
              </a:endParaRPr>
            </a:p>
          </p:txBody>
        </p:sp>
        <p:sp>
          <p:nvSpPr>
            <p:cNvPr id="19" name="Isosceles Triangle 18">
              <a:extLst>
                <a:ext uri="{FF2B5EF4-FFF2-40B4-BE49-F238E27FC236}">
                  <a16:creationId xmlns:a16="http://schemas.microsoft.com/office/drawing/2014/main" id="{42EAA212-E502-4214-B570-E2EA7CCA82BD}"/>
                </a:ext>
              </a:extLst>
            </p:cNvPr>
            <p:cNvSpPr/>
            <p:nvPr/>
          </p:nvSpPr>
          <p:spPr>
            <a:xfrm>
              <a:off x="2092146" y="1051174"/>
              <a:ext cx="3387327" cy="1784360"/>
            </a:xfrm>
            <a:prstGeom prst="triangle">
              <a:avLst/>
            </a:prstGeom>
            <a:solidFill>
              <a:srgbClr val="FFA033">
                <a:lumMod val="75000"/>
              </a:srgbClr>
            </a:solidFill>
            <a:ln w="15875" cap="flat" cmpd="sng" algn="ctr">
              <a:solidFill>
                <a:srgbClr val="FFA033">
                  <a:lumMod val="75000"/>
                </a:srgbClr>
              </a:solidFill>
              <a:prstDash val="solid"/>
            </a:ln>
            <a:effectLst/>
            <a:scene3d>
              <a:camera prst="orthographicFront"/>
              <a:lightRig rig="threePt" dir="t"/>
            </a:scene3d>
            <a:sp3d>
              <a:bevelT/>
            </a:sp3d>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Sandia Data Strategy and Governance Board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(Directors)</a:t>
              </a:r>
            </a:p>
          </p:txBody>
        </p:sp>
        <p:sp>
          <p:nvSpPr>
            <p:cNvPr id="20" name="Trapezoid 19">
              <a:extLst>
                <a:ext uri="{FF2B5EF4-FFF2-40B4-BE49-F238E27FC236}">
                  <a16:creationId xmlns:a16="http://schemas.microsoft.com/office/drawing/2014/main" id="{CD3829BB-3C67-4F11-9CA5-05A22A969721}"/>
                </a:ext>
              </a:extLst>
            </p:cNvPr>
            <p:cNvSpPr/>
            <p:nvPr/>
          </p:nvSpPr>
          <p:spPr>
            <a:xfrm>
              <a:off x="4208814" y="4398034"/>
              <a:ext cx="7075714" cy="1408792"/>
            </a:xfrm>
            <a:prstGeom prst="trapezoid">
              <a:avLst>
                <a:gd name="adj" fmla="val 48602"/>
              </a:avLst>
            </a:prstGeom>
            <a:solidFill>
              <a:srgbClr val="E7E6E6">
                <a:lumMod val="90000"/>
              </a:srgbClr>
            </a:solidFill>
            <a:ln w="15875" cap="flat" cmpd="sng" algn="ctr">
              <a:solidFill>
                <a:srgbClr val="E7E6E6">
                  <a:lumMod val="90000"/>
                </a:srgbClr>
              </a:solidFill>
              <a:prstDash val="solid"/>
            </a:ln>
            <a:effectLst/>
          </p:spPr>
          <p:txBody>
            <a:bodyPr rtlCol="0" anchor="t"/>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Trapezoid 20">
              <a:extLst>
                <a:ext uri="{FF2B5EF4-FFF2-40B4-BE49-F238E27FC236}">
                  <a16:creationId xmlns:a16="http://schemas.microsoft.com/office/drawing/2014/main" id="{54E75957-42F1-453B-9D84-9882D3C7CCF2}"/>
                </a:ext>
              </a:extLst>
            </p:cNvPr>
            <p:cNvSpPr/>
            <p:nvPr/>
          </p:nvSpPr>
          <p:spPr>
            <a:xfrm>
              <a:off x="1060704" y="2970534"/>
              <a:ext cx="5463798" cy="1292500"/>
            </a:xfrm>
            <a:prstGeom prst="trapezoid">
              <a:avLst>
                <a:gd name="adj" fmla="val 75848"/>
              </a:avLst>
            </a:prstGeom>
            <a:solidFill>
              <a:srgbClr val="005376">
                <a:lumMod val="75000"/>
              </a:srgbClr>
            </a:solidFill>
            <a:ln w="15875" cap="flat" cmpd="sng" algn="ctr">
              <a:solidFill>
                <a:srgbClr val="005376">
                  <a:lumMod val="75000"/>
                </a:srgbClr>
              </a:solidFill>
              <a:prstDash val="solid"/>
            </a:ln>
            <a:effectLst/>
            <a:scene3d>
              <a:camera prst="orthographicFront"/>
              <a:lightRig rig="threePt" dir="t"/>
            </a:scene3d>
            <a:sp3d>
              <a:bevelT/>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Enterprise / Mission Data Governance Board/s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(Senior Managers)</a:t>
              </a:r>
            </a:p>
          </p:txBody>
        </p:sp>
        <p:sp>
          <p:nvSpPr>
            <p:cNvPr id="22" name="Trapezoid 21">
              <a:extLst>
                <a:ext uri="{FF2B5EF4-FFF2-40B4-BE49-F238E27FC236}">
                  <a16:creationId xmlns:a16="http://schemas.microsoft.com/office/drawing/2014/main" id="{E38B1B67-1269-487B-BB0B-B254AA112286}"/>
                </a:ext>
              </a:extLst>
            </p:cNvPr>
            <p:cNvSpPr/>
            <p:nvPr/>
          </p:nvSpPr>
          <p:spPr>
            <a:xfrm>
              <a:off x="117044" y="4398034"/>
              <a:ext cx="7404986" cy="1408792"/>
            </a:xfrm>
            <a:prstGeom prst="trapezoid">
              <a:avLst>
                <a:gd name="adj" fmla="val 67645"/>
              </a:avLst>
            </a:prstGeom>
            <a:solidFill>
              <a:srgbClr val="E7E6E6">
                <a:lumMod val="50000"/>
              </a:srgbClr>
            </a:solidFill>
            <a:ln w="15875" cap="flat" cmpd="sng" algn="ctr">
              <a:solidFill>
                <a:srgbClr val="E7E6E6">
                  <a:lumMod val="50000"/>
                </a:srgbClr>
              </a:solidFill>
              <a:prstDash val="solid"/>
            </a:ln>
            <a:effectLst/>
            <a:scene3d>
              <a:camera prst="orthographicFront"/>
              <a:lightRig rig="threePt" dir="t"/>
            </a:scene3d>
            <a:sp3d>
              <a:bevelT/>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Enterprise / Mission Data Governance Working Team/s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(Managers and Individual Contributors)</a:t>
              </a:r>
            </a:p>
          </p:txBody>
        </p:sp>
        <p:sp>
          <p:nvSpPr>
            <p:cNvPr id="23" name="TextBox 22">
              <a:extLst>
                <a:ext uri="{FF2B5EF4-FFF2-40B4-BE49-F238E27FC236}">
                  <a16:creationId xmlns:a16="http://schemas.microsoft.com/office/drawing/2014/main" id="{7A044A19-CEF2-4441-8050-FD8BDE499F2E}"/>
                </a:ext>
              </a:extLst>
            </p:cNvPr>
            <p:cNvSpPr txBox="1"/>
            <p:nvPr/>
          </p:nvSpPr>
          <p:spPr>
            <a:xfrm>
              <a:off x="7502193" y="4511051"/>
              <a:ext cx="3813298" cy="120032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Execution / Tactical Level</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Executes the Data Governance </a:t>
              </a:r>
            </a:p>
            <a:p>
              <a:pPr marR="0" lvl="0" defTabSz="457200" eaLnBrk="1" fontAlgn="auto" latinLnBrk="0" hangingPunct="1">
                <a:lnSpc>
                  <a:spcPct val="100000"/>
                </a:lnSpc>
                <a:spcBef>
                  <a:spcPts val="0"/>
                </a:spcBef>
                <a:spcAft>
                  <a:spcPts val="0"/>
                </a:spcAft>
                <a:buClrTx/>
                <a:buSzTx/>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activities and process for the domain</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Works with identified Data Stewards</a:t>
              </a:r>
            </a:p>
            <a:p>
              <a:pPr marL="285750" marR="0" lvl="0" indent="-285750" defTabSz="4572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Creates the Data Architecture</a:t>
              </a:r>
            </a:p>
          </p:txBody>
        </p:sp>
      </p:grpSp>
      <p:sp>
        <p:nvSpPr>
          <p:cNvPr id="24" name="TextBox 23">
            <a:extLst>
              <a:ext uri="{FF2B5EF4-FFF2-40B4-BE49-F238E27FC236}">
                <a16:creationId xmlns:a16="http://schemas.microsoft.com/office/drawing/2014/main" id="{96A64592-997D-4B70-8891-28CCE8EA57D4}"/>
              </a:ext>
            </a:extLst>
          </p:cNvPr>
          <p:cNvSpPr txBox="1"/>
          <p:nvPr/>
        </p:nvSpPr>
        <p:spPr>
          <a:xfrm>
            <a:off x="6530647" y="3263364"/>
            <a:ext cx="4004952" cy="1631216"/>
          </a:xfrm>
          <a:prstGeom prst="rect">
            <a:avLst/>
          </a:prstGeom>
          <a:noFill/>
        </p:spPr>
        <p:txBody>
          <a:bodyPr wrap="square" lIns="91440" tIns="45720" rIns="91440" bIns="45720" rtlCol="0" anchor="t">
            <a:spAutoFit/>
          </a:bodyPr>
          <a:lstStyle/>
          <a:p>
            <a:pPr defTabSz="457200"/>
            <a:r>
              <a:rPr lang="en-US" sz="1600" b="1" dirty="0">
                <a:solidFill>
                  <a:srgbClr val="000000"/>
                </a:solidFill>
                <a:latin typeface="Arial"/>
                <a:cs typeface="Arial"/>
              </a:rPr>
              <a:t>Strategic Level</a:t>
            </a:r>
          </a:p>
          <a:p>
            <a:pPr marL="285750" indent="-285750" defTabSz="457200">
              <a:buFont typeface="Arial" panose="020B0604020202020204" pitchFamily="34" charset="0"/>
              <a:buChar char="•"/>
            </a:pPr>
            <a:r>
              <a:rPr lang="en-US" sz="1400" dirty="0">
                <a:solidFill>
                  <a:srgbClr val="000000"/>
                </a:solidFill>
                <a:latin typeface="Arial"/>
                <a:cs typeface="Arial"/>
              </a:rPr>
              <a:t>Responsible for data governance process</a:t>
            </a:r>
          </a:p>
          <a:p>
            <a:pPr marL="285750" indent="-285750" defTabSz="457200">
              <a:buFont typeface="Arial" panose="020B0604020202020204" pitchFamily="34" charset="0"/>
              <a:buChar char="•"/>
            </a:pPr>
            <a:r>
              <a:rPr lang="en-US" sz="1400" dirty="0">
                <a:solidFill>
                  <a:srgbClr val="000000"/>
                </a:solidFill>
                <a:latin typeface="Arial"/>
                <a:cs typeface="Arial"/>
              </a:rPr>
              <a:t>Leads the governance program at tactical level within the domain or program</a:t>
            </a:r>
          </a:p>
          <a:p>
            <a:pPr marL="285750" indent="-285750" defTabSz="457200">
              <a:buFont typeface="Arial" panose="020B0604020202020204" pitchFamily="34" charset="0"/>
              <a:buChar char="•"/>
            </a:pPr>
            <a:r>
              <a:rPr lang="en-US" sz="1400" dirty="0">
                <a:solidFill>
                  <a:srgbClr val="000000"/>
                </a:solidFill>
                <a:latin typeface="Arial"/>
                <a:cs typeface="Arial"/>
              </a:rPr>
              <a:t>Mission areas must establish parallel structures here (like ND has already done)</a:t>
            </a:r>
          </a:p>
          <a:p>
            <a:pPr marL="285750" indent="-285750" defTabSz="457200">
              <a:buFont typeface="Arial" panose="020B0604020202020204" pitchFamily="34" charset="0"/>
              <a:buChar char="•"/>
            </a:pPr>
            <a:endParaRPr lang="en-US" sz="1400" dirty="0">
              <a:solidFill>
                <a:srgbClr val="000000"/>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C5319FB-EF7C-4C57-B209-B7623F834640}"/>
              </a:ext>
            </a:extLst>
          </p:cNvPr>
          <p:cNvSpPr txBox="1"/>
          <p:nvPr/>
        </p:nvSpPr>
        <p:spPr>
          <a:xfrm>
            <a:off x="5476915" y="1472387"/>
            <a:ext cx="3922331" cy="1631216"/>
          </a:xfrm>
          <a:prstGeom prst="rect">
            <a:avLst/>
          </a:prstGeom>
          <a:noFill/>
        </p:spPr>
        <p:txBody>
          <a:bodyPr wrap="square" rtlCol="0">
            <a:spAutoFit/>
          </a:bodyPr>
          <a:lstStyle/>
          <a:p>
            <a:pPr defTabSz="457200"/>
            <a:r>
              <a:rPr lang="en-US" sz="1600" b="1" dirty="0">
                <a:solidFill>
                  <a:srgbClr val="000000"/>
                </a:solidFill>
                <a:latin typeface="Arial" panose="020B0604020202020204" pitchFamily="34" charset="0"/>
                <a:cs typeface="Arial" panose="020B0604020202020204" pitchFamily="34" charset="0"/>
              </a:rPr>
              <a:t>Executive Level</a:t>
            </a:r>
          </a:p>
          <a:p>
            <a:pPr marL="285750" indent="-285750" defTabSz="45720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Sponsors the Governance program</a:t>
            </a:r>
          </a:p>
          <a:p>
            <a:pPr marL="285750" indent="-285750" defTabSz="45720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Provides supporting leadership</a:t>
            </a:r>
          </a:p>
          <a:p>
            <a:pPr marL="285750" indent="-285750" defTabSz="45720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Sets the direction and business strategy</a:t>
            </a:r>
          </a:p>
          <a:p>
            <a:pPr marL="285750" indent="-285750" defTabSz="45720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Supports data and technology requirements</a:t>
            </a:r>
          </a:p>
          <a:p>
            <a:pPr marL="285750" indent="-285750" defTabSz="457200">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Incorporates broad laboratory strategy and responds to emergent needs</a:t>
            </a:r>
          </a:p>
        </p:txBody>
      </p:sp>
      <p:sp>
        <p:nvSpPr>
          <p:cNvPr id="7" name="TextBox 6">
            <a:extLst>
              <a:ext uri="{FF2B5EF4-FFF2-40B4-BE49-F238E27FC236}">
                <a16:creationId xmlns:a16="http://schemas.microsoft.com/office/drawing/2014/main" id="{6FAA4767-B7FC-E933-9050-69756680407A}"/>
              </a:ext>
            </a:extLst>
          </p:cNvPr>
          <p:cNvSpPr txBox="1"/>
          <p:nvPr/>
        </p:nvSpPr>
        <p:spPr>
          <a:xfrm>
            <a:off x="818041" y="166863"/>
            <a:ext cx="9717557" cy="461793"/>
          </a:xfrm>
          <a:prstGeom prst="rect">
            <a:avLst/>
          </a:prstGeom>
          <a:noFill/>
        </p:spPr>
        <p:txBody>
          <a:bodyPr wrap="square">
            <a:spAutoFit/>
          </a:bodyPr>
          <a:lstStyle/>
          <a:p>
            <a:pPr lvl="1" defTabSz="914354">
              <a:lnSpc>
                <a:spcPct val="85000"/>
              </a:lnSpc>
              <a:spcBef>
                <a:spcPct val="0"/>
              </a:spcBef>
              <a:defRPr/>
            </a:pPr>
            <a:r>
              <a:rPr lang="en-US" sz="2800" spc="100" dirty="0">
                <a:solidFill>
                  <a:schemeClr val="bg2">
                    <a:lumMod val="25000"/>
                  </a:schemeClr>
                </a:solidFill>
                <a:latin typeface="+mj-lt"/>
                <a:ea typeface="Open Sans SemiBold" panose="020B0606030504020204" pitchFamily="34" charset="0"/>
                <a:cs typeface="Open Sans SemiBold" panose="020B0606030504020204" pitchFamily="34" charset="0"/>
              </a:rPr>
              <a:t>Who do we talk to about the data?</a:t>
            </a:r>
          </a:p>
        </p:txBody>
      </p:sp>
    </p:spTree>
    <p:extLst>
      <p:ext uri="{BB962C8B-B14F-4D97-AF65-F5344CB8AC3E}">
        <p14:creationId xmlns:p14="http://schemas.microsoft.com/office/powerpoint/2010/main" val="400995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45713F-A60B-D75B-FC33-0F32988BBFD5}"/>
              </a:ext>
            </a:extLst>
          </p:cNvPr>
          <p:cNvSpPr txBox="1"/>
          <p:nvPr/>
        </p:nvSpPr>
        <p:spPr>
          <a:xfrm>
            <a:off x="1252537" y="1155511"/>
            <a:ext cx="9686925" cy="239507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ea typeface="+mn-ea"/>
                <a:cs typeface="+mn-cs"/>
              </a:rPr>
              <a:t>Converts Local Data Assets Data to Enterprise Assets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000000"/>
              </a:solidFill>
              <a:effectLst/>
              <a:uLnTx/>
              <a:uFillTx/>
              <a:ea typeface="+mn-ea"/>
              <a:cs typeface="+mn-cs"/>
            </a:endParaRPr>
          </a:p>
          <a:p>
            <a:pPr marL="742950" marR="0" lvl="1" indent="-285750" defTabSz="914354" fontAlgn="auto" hangingPunct="0">
              <a:lnSpc>
                <a:spcPct val="80000"/>
              </a:lnSpc>
              <a:spcBef>
                <a:spcPts val="750"/>
              </a:spcBef>
              <a:spcAft>
                <a:spcPts val="0"/>
              </a:spcAft>
              <a:buClr>
                <a:schemeClr val="accent1"/>
              </a:buClr>
              <a:buSzTx/>
              <a:buFont typeface="Arial" panose="020B0604020202020204" pitchFamily="34" charset="0"/>
              <a:buChar char="•"/>
              <a:tabLst/>
              <a:defRPr/>
            </a:pPr>
            <a:r>
              <a:rPr lang="en-US" sz="2000" dirty="0">
                <a:cs typeface="Open Sans" panose="020B0606030504020204" pitchFamily="34" charset="0"/>
              </a:rPr>
              <a:t>Single source of truth</a:t>
            </a:r>
          </a:p>
          <a:p>
            <a:pPr marL="742950" marR="0" lvl="1" indent="-285750" defTabSz="914354" fontAlgn="auto" hangingPunct="0">
              <a:lnSpc>
                <a:spcPct val="80000"/>
              </a:lnSpc>
              <a:spcBef>
                <a:spcPts val="750"/>
              </a:spcBef>
              <a:spcAft>
                <a:spcPts val="0"/>
              </a:spcAft>
              <a:buClr>
                <a:schemeClr val="accent1"/>
              </a:buClr>
              <a:buSzTx/>
              <a:buFont typeface="Arial" panose="020B0604020202020204" pitchFamily="34" charset="0"/>
              <a:buChar char="•"/>
              <a:tabLst/>
              <a:defRPr/>
            </a:pPr>
            <a:r>
              <a:rPr lang="en-US" sz="2000" dirty="0">
                <a:cs typeface="Open Sans" panose="020B0606030504020204" pitchFamily="34" charset="0"/>
              </a:rPr>
              <a:t>Make data discoverable</a:t>
            </a:r>
          </a:p>
          <a:p>
            <a:pPr marL="742950" marR="0" lvl="1" indent="-285750" defTabSz="914354" fontAlgn="auto" hangingPunct="0">
              <a:lnSpc>
                <a:spcPct val="80000"/>
              </a:lnSpc>
              <a:spcBef>
                <a:spcPts val="750"/>
              </a:spcBef>
              <a:spcAft>
                <a:spcPts val="0"/>
              </a:spcAft>
              <a:buClr>
                <a:schemeClr val="accent1"/>
              </a:buClr>
              <a:buSzTx/>
              <a:buFont typeface="Arial" panose="020B0604020202020204" pitchFamily="34" charset="0"/>
              <a:buChar char="•"/>
              <a:tabLst/>
              <a:defRPr/>
            </a:pPr>
            <a:r>
              <a:rPr lang="en-US" sz="2000" dirty="0">
                <a:cs typeface="Open Sans" panose="020B0606030504020204" pitchFamily="34" charset="0"/>
              </a:rPr>
              <a:t>Show metadata and descriptions</a:t>
            </a:r>
          </a:p>
          <a:p>
            <a:pPr marL="742950" marR="0" lvl="1" indent="-285750" defTabSz="914354" fontAlgn="auto" hangingPunct="0">
              <a:lnSpc>
                <a:spcPct val="80000"/>
              </a:lnSpc>
              <a:spcBef>
                <a:spcPts val="750"/>
              </a:spcBef>
              <a:spcAft>
                <a:spcPts val="0"/>
              </a:spcAft>
              <a:buClr>
                <a:schemeClr val="accent1"/>
              </a:buClr>
              <a:buSzTx/>
              <a:buFont typeface="Arial" panose="020B0604020202020204" pitchFamily="34" charset="0"/>
              <a:buChar char="•"/>
              <a:tabLst/>
              <a:defRPr/>
            </a:pPr>
            <a:r>
              <a:rPr lang="en-US" sz="2000" dirty="0">
                <a:cs typeface="Open Sans" panose="020B0606030504020204" pitchFamily="34" charset="0"/>
              </a:rPr>
              <a:t>Dynamic Role-Based and Attribute-Based access control methods</a:t>
            </a:r>
          </a:p>
          <a:p>
            <a:pPr marL="742950" marR="0" lvl="1" indent="-285750" defTabSz="914354" fontAlgn="auto" hangingPunct="0">
              <a:lnSpc>
                <a:spcPct val="80000"/>
              </a:lnSpc>
              <a:spcBef>
                <a:spcPts val="750"/>
              </a:spcBef>
              <a:spcAft>
                <a:spcPts val="0"/>
              </a:spcAft>
              <a:buClr>
                <a:schemeClr val="accent1"/>
              </a:buClr>
              <a:buSzTx/>
              <a:buFont typeface="Arial" panose="020B0604020202020204" pitchFamily="34" charset="0"/>
              <a:buChar char="•"/>
              <a:tabLst/>
              <a:defRPr/>
            </a:pPr>
            <a:r>
              <a:rPr lang="en-US" sz="2000" dirty="0">
                <a:cs typeface="Open Sans" panose="020B0606030504020204" pitchFamily="34" charset="0"/>
              </a:rPr>
              <a:t>Grouping, tagging, and masking of data</a:t>
            </a:r>
          </a:p>
        </p:txBody>
      </p:sp>
      <p:sp>
        <p:nvSpPr>
          <p:cNvPr id="3" name="Title 1">
            <a:extLst>
              <a:ext uri="{FF2B5EF4-FFF2-40B4-BE49-F238E27FC236}">
                <a16:creationId xmlns:a16="http://schemas.microsoft.com/office/drawing/2014/main" id="{4190578B-C284-689F-B0CB-F248A8779190}"/>
              </a:ext>
            </a:extLst>
          </p:cNvPr>
          <p:cNvSpPr>
            <a:spLocks noGrp="1"/>
          </p:cNvSpPr>
          <p:nvPr>
            <p:ph type="title"/>
          </p:nvPr>
        </p:nvSpPr>
        <p:spPr>
          <a:xfrm>
            <a:off x="720648" y="359772"/>
            <a:ext cx="10480752" cy="570225"/>
          </a:xfrm>
        </p:spPr>
        <p:txBody>
          <a:bodyPr>
            <a:normAutofit/>
          </a:bodyPr>
          <a:lstStyle/>
          <a:p>
            <a:pPr lvl="1" algn="l" defTabSz="914354" rtl="0">
              <a:lnSpc>
                <a:spcPct val="85000"/>
              </a:lnSpc>
              <a:spcBef>
                <a:spcPct val="0"/>
              </a:spcBef>
              <a:defRPr/>
            </a:pPr>
            <a:r>
              <a:rPr lang="en-US" sz="2800" kern="1200" spc="100" dirty="0">
                <a:solidFill>
                  <a:schemeClr val="bg2">
                    <a:lumMod val="25000"/>
                  </a:schemeClr>
                </a:solidFill>
                <a:latin typeface="+mj-lt"/>
                <a:ea typeface="Open Sans SemiBold" panose="020B0606030504020204" pitchFamily="34" charset="0"/>
                <a:cs typeface="Open Sans SemiBold" panose="020B0606030504020204" pitchFamily="34" charset="0"/>
              </a:rPr>
              <a:t>Data Integration Benefits</a:t>
            </a:r>
          </a:p>
        </p:txBody>
      </p:sp>
    </p:spTree>
    <p:extLst>
      <p:ext uri="{BB962C8B-B14F-4D97-AF65-F5344CB8AC3E}">
        <p14:creationId xmlns:p14="http://schemas.microsoft.com/office/powerpoint/2010/main" val="90814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Sandia_Brand_Light_Theme_UUR">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Sandia Fonts">
      <a:majorFont>
        <a:latin typeface="Exo 2 SemiBold"/>
        <a:ea typeface=""/>
        <a:cs typeface=""/>
      </a:majorFont>
      <a:minorFont>
        <a:latin typeface="Open Sans"/>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Classic_16x9_revNov20" id="{28973EA0-F79F-D143-9F2E-E02473C2F5DC}" vid="{C1F72220-3D98-BD46-AD2C-B53DD4038D98}"/>
    </a:ext>
  </a:extLst>
</a:theme>
</file>

<file path=ppt/theme/theme2.xml><?xml version="1.0" encoding="utf-8"?>
<a:theme xmlns:a="http://schemas.openxmlformats.org/drawingml/2006/main" name="2_Sandia_Brand_Dark_Blue_Theme_UUR">
  <a:themeElements>
    <a:clrScheme name="SandiaBrandTheme">
      <a:dk1>
        <a:srgbClr val="3C3C3C"/>
      </a:dk1>
      <a:lt1>
        <a:srgbClr val="FFFFFF"/>
      </a:lt1>
      <a:dk2>
        <a:srgbClr val="005376"/>
      </a:dk2>
      <a:lt2>
        <a:srgbClr val="FFFFFF"/>
      </a:lt2>
      <a:accent1>
        <a:srgbClr val="00ADD0"/>
      </a:accent1>
      <a:accent2>
        <a:srgbClr val="6CB312"/>
      </a:accent2>
      <a:accent3>
        <a:srgbClr val="FFA033"/>
      </a:accent3>
      <a:accent4>
        <a:srgbClr val="008E74"/>
      </a:accent4>
      <a:accent5>
        <a:srgbClr val="A92C00"/>
      </a:accent5>
      <a:accent6>
        <a:srgbClr val="7D0D7C"/>
      </a:accent6>
      <a:hlink>
        <a:srgbClr val="27ADCF"/>
      </a:hlink>
      <a:folHlink>
        <a:srgbClr val="2588BA"/>
      </a:folHlink>
    </a:clrScheme>
    <a:fontScheme name="Sandia Fonts">
      <a:majorFont>
        <a:latin typeface="Exo 2 SemiBold"/>
        <a:ea typeface=""/>
        <a:cs typeface=""/>
      </a:majorFont>
      <a:minorFont>
        <a:latin typeface="Open Sans"/>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ndiaClassic_16x9_revNov20" id="{28973EA0-F79F-D143-9F2E-E02473C2F5DC}" vid="{C1F72220-3D98-BD46-AD2C-B53DD4038D9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6299</TotalTime>
  <Words>2238</Words>
  <Application>Microsoft Office PowerPoint</Application>
  <PresentationFormat>Widescreen</PresentationFormat>
  <Paragraphs>245</Paragraphs>
  <Slides>23</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-apple-system</vt:lpstr>
      <vt:lpstr>Arial</vt:lpstr>
      <vt:lpstr>Calibri</vt:lpstr>
      <vt:lpstr>Calibri Light</vt:lpstr>
      <vt:lpstr>Exo 2 SemiBold</vt:lpstr>
      <vt:lpstr>Gill Sans MT</vt:lpstr>
      <vt:lpstr>Open Sans</vt:lpstr>
      <vt:lpstr>Trebuchet MS</vt:lpstr>
      <vt:lpstr>Wingdings</vt:lpstr>
      <vt:lpstr>1_Sandia_Brand_Light_Theme_UUR</vt:lpstr>
      <vt:lpstr>2_Sandia_Brand_Dark_Blue_Theme_UUR</vt:lpstr>
      <vt:lpstr>Got Data? Discovery is the Key </vt:lpstr>
      <vt:lpstr>Got Data? Discovery is the Key </vt:lpstr>
      <vt:lpstr>Presenters</vt:lpstr>
      <vt:lpstr>Data Governance – a key component of Data Strategy</vt:lpstr>
      <vt:lpstr>Focus Areas for Sandia Data Strategy &amp; Governance</vt:lpstr>
      <vt:lpstr>Degrees of Information Usefulness</vt:lpstr>
      <vt:lpstr>Data Consumer Challenges in a Growing Complex Ecosystem</vt:lpstr>
      <vt:lpstr>Sandia Data Strategy &amp; Governance Board Structure</vt:lpstr>
      <vt:lpstr>Data Integration Benefits</vt:lpstr>
      <vt:lpstr>Data Integration Benefits cont.  </vt:lpstr>
      <vt:lpstr>Data Catalog History</vt:lpstr>
      <vt:lpstr>Denodo Data Virtualization</vt:lpstr>
      <vt:lpstr>Surfacing Data with Denodo</vt:lpstr>
      <vt:lpstr>What metadata is critical to capture?</vt:lpstr>
      <vt:lpstr>Denodo Pros</vt:lpstr>
      <vt:lpstr>Future</vt:lpstr>
      <vt:lpstr>Questions or Comments?</vt:lpstr>
      <vt:lpstr>Appendix</vt:lpstr>
      <vt:lpstr>Who do we talk to about the data? cont.</vt:lpstr>
      <vt:lpstr>How do we get access to the data?  </vt:lpstr>
      <vt:lpstr>What metadata is critical to capture? cont. - Categories</vt:lpstr>
      <vt:lpstr>What metadata is critical to capture - Tags</vt:lpstr>
      <vt:lpstr>What metadata is critical to capture – Property Groups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Carlson, Patrick E.</cp:lastModifiedBy>
  <cp:revision>386</cp:revision>
  <dcterms:created xsi:type="dcterms:W3CDTF">2017-10-14T01:15:26Z</dcterms:created>
  <dcterms:modified xsi:type="dcterms:W3CDTF">2024-03-19T13:09:17Z</dcterms:modified>
</cp:coreProperties>
</file>